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6" r:id="rId18"/>
    <p:sldId id="297"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81" d="100"/>
          <a:sy n="81" d="100"/>
        </p:scale>
        <p:origin x="12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848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897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9804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91294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5084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9/28/2016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3293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9/28/2016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190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6171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9/28/2016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5728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534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690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453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9/28/2016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773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9/28/2016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8187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9/28/2016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525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512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9916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9/28/2016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037202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IMPERIALISM</a:t>
            </a:r>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9786867" y="2592799"/>
            <a:ext cx="1859427" cy="1654890"/>
          </a:xfrm>
          <a:prstGeom prst="rect">
            <a:avLst/>
          </a:prstGeom>
        </p:spPr>
      </p:pic>
    </p:spTree>
    <p:extLst>
      <p:ext uri="{BB962C8B-B14F-4D97-AF65-F5344CB8AC3E}">
        <p14:creationId xmlns:p14="http://schemas.microsoft.com/office/powerpoint/2010/main" val="2103617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28463" cy="6858000"/>
          </a:xfrm>
          <a:prstGeom prst="rect">
            <a:avLst/>
          </a:prstGeom>
        </p:spPr>
      </p:pic>
      <p:pic>
        <p:nvPicPr>
          <p:cNvPr id="3" name="Picture 2"/>
          <p:cNvPicPr>
            <a:picLocks noChangeAspect="1"/>
          </p:cNvPicPr>
          <p:nvPr/>
        </p:nvPicPr>
        <p:blipFill>
          <a:blip r:embed="rId3"/>
          <a:stretch>
            <a:fillRect/>
          </a:stretch>
        </p:blipFill>
        <p:spPr>
          <a:xfrm>
            <a:off x="5819866" y="0"/>
            <a:ext cx="6372134" cy="6881905"/>
          </a:xfrm>
          <a:prstGeom prst="rect">
            <a:avLst/>
          </a:prstGeom>
        </p:spPr>
      </p:pic>
    </p:spTree>
    <p:extLst>
      <p:ext uri="{BB962C8B-B14F-4D97-AF65-F5344CB8AC3E}">
        <p14:creationId xmlns:p14="http://schemas.microsoft.com/office/powerpoint/2010/main" val="3097402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SCRAMBLE FOR AFRICA</a:t>
            </a:r>
            <a:r>
              <a:rPr lang="en-US" dirty="0"/>
              <a:t/>
            </a:r>
            <a:br>
              <a:rPr lang="en-US" dirty="0"/>
            </a:br>
            <a:endParaRPr lang="en-US" dirty="0"/>
          </a:p>
        </p:txBody>
      </p:sp>
      <p:sp>
        <p:nvSpPr>
          <p:cNvPr id="3" name="Rectangle 2"/>
          <p:cNvSpPr/>
          <p:nvPr/>
        </p:nvSpPr>
        <p:spPr>
          <a:xfrm>
            <a:off x="297976" y="2024375"/>
            <a:ext cx="11111552" cy="2246769"/>
          </a:xfrm>
          <a:prstGeom prst="rect">
            <a:avLst/>
          </a:prstGeom>
        </p:spPr>
        <p:txBody>
          <a:bodyPr wrap="square">
            <a:spAutoFit/>
          </a:bodyPr>
          <a:lstStyle/>
          <a:p>
            <a:r>
              <a:rPr lang="en-US" sz="2800" dirty="0" smtClean="0"/>
              <a:t>In </a:t>
            </a:r>
            <a:r>
              <a:rPr lang="en-US" sz="2800" dirty="0"/>
              <a:t>the 1870s, King Leopold of Belgium sent a mission to the interior of Africa to establish trade agreements with leaders in the Congo River basin. The Belgian presence in the Congo set off a scramble among other European powers to establish their presence on the continent.</a:t>
            </a:r>
          </a:p>
        </p:txBody>
      </p:sp>
      <p:pic>
        <p:nvPicPr>
          <p:cNvPr id="5" name="Picture 4"/>
          <p:cNvPicPr>
            <a:picLocks noChangeAspect="1"/>
          </p:cNvPicPr>
          <p:nvPr/>
        </p:nvPicPr>
        <p:blipFill>
          <a:blip r:embed="rId2"/>
          <a:stretch>
            <a:fillRect/>
          </a:stretch>
        </p:blipFill>
        <p:spPr>
          <a:xfrm>
            <a:off x="3733800" y="3845243"/>
            <a:ext cx="5113020" cy="3231145"/>
          </a:xfrm>
          <a:prstGeom prst="rect">
            <a:avLst/>
          </a:prstGeom>
        </p:spPr>
      </p:pic>
    </p:spTree>
    <p:extLst>
      <p:ext uri="{BB962C8B-B14F-4D97-AF65-F5344CB8AC3E}">
        <p14:creationId xmlns:p14="http://schemas.microsoft.com/office/powerpoint/2010/main" val="1919757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BERLIN CONFERENCE</a:t>
            </a:r>
            <a:r>
              <a:rPr lang="en-US" dirty="0"/>
              <a:t/>
            </a:r>
            <a:br>
              <a:rPr lang="en-US" dirty="0"/>
            </a:br>
            <a:endParaRPr lang="en-US" dirty="0"/>
          </a:p>
        </p:txBody>
      </p:sp>
      <p:sp>
        <p:nvSpPr>
          <p:cNvPr id="3" name="Rectangle 2"/>
          <p:cNvSpPr/>
          <p:nvPr/>
        </p:nvSpPr>
        <p:spPr>
          <a:xfrm>
            <a:off x="218365" y="1956896"/>
            <a:ext cx="11300345" cy="2677656"/>
          </a:xfrm>
          <a:prstGeom prst="rect">
            <a:avLst/>
          </a:prstGeom>
        </p:spPr>
        <p:txBody>
          <a:bodyPr wrap="square">
            <a:spAutoFit/>
          </a:bodyPr>
          <a:lstStyle/>
          <a:p>
            <a:r>
              <a:rPr lang="en-US" sz="2800" dirty="0" smtClean="0"/>
              <a:t>In </a:t>
            </a:r>
            <a:r>
              <a:rPr lang="en-US" sz="2800" dirty="0"/>
              <a:t>1884, to avoid conflict among themselves, European leaders met in Berlin, 	Germany, to set up rules for colonizing Africa. European powers divided Africa </a:t>
            </a:r>
            <a:r>
              <a:rPr lang="en-US" sz="2800" dirty="0" smtClean="0"/>
              <a:t>with </a:t>
            </a:r>
            <a:r>
              <a:rPr lang="en-US" sz="2800" dirty="0"/>
              <a:t>little regard for the people who lived there. The new imperialism affected 	Africa strongly. In 1850, most of Africa had been free. Seventy years later, most of 	the continent was under European rule.</a:t>
            </a:r>
          </a:p>
        </p:txBody>
      </p:sp>
      <p:pic>
        <p:nvPicPr>
          <p:cNvPr id="4" name="Picture 3"/>
          <p:cNvPicPr>
            <a:picLocks noChangeAspect="1"/>
          </p:cNvPicPr>
          <p:nvPr/>
        </p:nvPicPr>
        <p:blipFill>
          <a:blip r:embed="rId2"/>
          <a:stretch>
            <a:fillRect/>
          </a:stretch>
        </p:blipFill>
        <p:spPr>
          <a:xfrm>
            <a:off x="5375797" y="4200240"/>
            <a:ext cx="4648484" cy="2616431"/>
          </a:xfrm>
          <a:prstGeom prst="rect">
            <a:avLst/>
          </a:prstGeom>
        </p:spPr>
      </p:pic>
    </p:spTree>
    <p:extLst>
      <p:ext uri="{BB962C8B-B14F-4D97-AF65-F5344CB8AC3E}">
        <p14:creationId xmlns:p14="http://schemas.microsoft.com/office/powerpoint/2010/main" val="1270248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60" y="287358"/>
            <a:ext cx="9875520" cy="3662541"/>
          </a:xfrm>
          <a:prstGeom prst="rect">
            <a:avLst/>
          </a:prstGeom>
        </p:spPr>
        <p:txBody>
          <a:bodyPr wrap="square">
            <a:spAutoFit/>
          </a:bodyPr>
          <a:lstStyle/>
          <a:p>
            <a:r>
              <a:rPr lang="en-US" sz="3200" b="1" dirty="0"/>
              <a:t>Before the Scramble</a:t>
            </a:r>
            <a:r>
              <a:rPr lang="en-US" sz="3200" b="1" dirty="0" smtClean="0"/>
              <a:t>:</a:t>
            </a:r>
          </a:p>
          <a:p>
            <a:endParaRPr lang="en-US" sz="3200" b="1" dirty="0"/>
          </a:p>
          <a:p>
            <a:pPr marL="457200" indent="-457200">
              <a:buFont typeface="Trebuchet MS" panose="020B0603020202020204" pitchFamily="34" charset="0"/>
              <a:buChar char="◊"/>
            </a:pPr>
            <a:r>
              <a:rPr lang="en-US" sz="2800" dirty="0" smtClean="0"/>
              <a:t>1600’s </a:t>
            </a:r>
            <a:r>
              <a:rPr lang="en-US" sz="2800" dirty="0"/>
              <a:t>Boers (Dutch farmers) settled in S. Africa; British acquired the Cape Colony from the Dutch in 1815.</a:t>
            </a:r>
          </a:p>
          <a:p>
            <a:endParaRPr lang="en-US" sz="2800" dirty="0"/>
          </a:p>
          <a:p>
            <a:pPr marL="457200" indent="-457200">
              <a:buFont typeface="Trebuchet MS" panose="020B0603020202020204" pitchFamily="34" charset="0"/>
              <a:buChar char="◊"/>
            </a:pPr>
            <a:r>
              <a:rPr lang="en-US" sz="2800" dirty="0" smtClean="0"/>
              <a:t>Boers</a:t>
            </a:r>
            <a:r>
              <a:rPr lang="en-US" sz="2800" dirty="0"/>
              <a:t>, resenting British rule, migrated north, coming into conflict with Zulus (led by </a:t>
            </a:r>
            <a:r>
              <a:rPr lang="en-US" sz="2800" dirty="0" err="1"/>
              <a:t>Shaka</a:t>
            </a:r>
            <a:r>
              <a:rPr lang="en-US" sz="2800" dirty="0"/>
              <a:t>) for years. Zulus came into conflict with the British as well.</a:t>
            </a:r>
          </a:p>
        </p:txBody>
      </p:sp>
    </p:spTree>
    <p:extLst>
      <p:ext uri="{BB962C8B-B14F-4D97-AF65-F5344CB8AC3E}">
        <p14:creationId xmlns:p14="http://schemas.microsoft.com/office/powerpoint/2010/main" val="2280233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60" y="287358"/>
            <a:ext cx="9875520" cy="4093428"/>
          </a:xfrm>
          <a:prstGeom prst="rect">
            <a:avLst/>
          </a:prstGeom>
        </p:spPr>
        <p:txBody>
          <a:bodyPr wrap="square">
            <a:spAutoFit/>
          </a:bodyPr>
          <a:lstStyle/>
          <a:p>
            <a:r>
              <a:rPr lang="en-US" sz="3200" b="1" dirty="0" smtClean="0"/>
              <a:t>As the scramble begins:</a:t>
            </a:r>
          </a:p>
          <a:p>
            <a:endParaRPr lang="en-US" sz="3200" b="1" dirty="0"/>
          </a:p>
          <a:p>
            <a:pPr marL="457200" indent="-457200">
              <a:buFont typeface="Trebuchet MS" panose="020B0603020202020204" pitchFamily="34" charset="0"/>
              <a:buChar char="◊"/>
            </a:pPr>
            <a:r>
              <a:rPr lang="en-US" sz="2800" dirty="0" smtClean="0"/>
              <a:t>In the late 1800s, Britain decided to annex the Bore republics. The Boers resisted and the Bore War began, lasting from 1899- 1902.</a:t>
            </a:r>
          </a:p>
          <a:p>
            <a:pPr marL="457200" indent="-457200">
              <a:buFont typeface="Trebuchet MS" panose="020B0603020202020204" pitchFamily="34" charset="0"/>
              <a:buChar char="◊"/>
            </a:pPr>
            <a:endParaRPr lang="en-US" sz="2800" dirty="0"/>
          </a:p>
          <a:p>
            <a:pPr marL="457200" indent="-457200">
              <a:buFont typeface="Trebuchet MS" panose="020B0603020202020204" pitchFamily="34" charset="0"/>
              <a:buChar char="◊"/>
            </a:pPr>
            <a:r>
              <a:rPr lang="en-US" sz="2800" dirty="0" smtClean="0"/>
              <a:t>By </a:t>
            </a:r>
            <a:r>
              <a:rPr lang="en-US" sz="2800" dirty="0"/>
              <a:t>1914 almost all of Africa is divided among European nations and becomes economically dependent on Europe</a:t>
            </a:r>
          </a:p>
          <a:p>
            <a:pPr marL="457200" indent="-457200">
              <a:buFont typeface="Trebuchet MS" panose="020B0603020202020204" pitchFamily="34" charset="0"/>
              <a:buChar char="◊"/>
            </a:pPr>
            <a:endParaRPr lang="en-US" sz="2800" dirty="0"/>
          </a:p>
        </p:txBody>
      </p:sp>
    </p:spTree>
    <p:extLst>
      <p:ext uri="{BB962C8B-B14F-4D97-AF65-F5344CB8AC3E}">
        <p14:creationId xmlns:p14="http://schemas.microsoft.com/office/powerpoint/2010/main" val="2164020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WHITE MAN’S BURDEN</a:t>
            </a: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191451" y="1407884"/>
            <a:ext cx="7519799" cy="5242561"/>
          </a:xfrm>
          <a:prstGeom prst="rect">
            <a:avLst/>
          </a:prstGeom>
        </p:spPr>
      </p:pic>
    </p:spTree>
    <p:extLst>
      <p:ext uri="{BB962C8B-B14F-4D97-AF65-F5344CB8AC3E}">
        <p14:creationId xmlns:p14="http://schemas.microsoft.com/office/powerpoint/2010/main" val="3990694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 y="235357"/>
            <a:ext cx="10196356" cy="1815882"/>
          </a:xfrm>
          <a:prstGeom prst="rect">
            <a:avLst/>
          </a:prstGeom>
        </p:spPr>
        <p:txBody>
          <a:bodyPr wrap="square">
            <a:spAutoFit/>
          </a:bodyPr>
          <a:lstStyle/>
          <a:p>
            <a:r>
              <a:rPr lang="en-US" sz="2800" dirty="0" smtClean="0"/>
              <a:t>Rudyard </a:t>
            </a:r>
            <a:r>
              <a:rPr lang="en-US" sz="2800" dirty="0"/>
              <a:t>Kipling’s poem </a:t>
            </a:r>
            <a:r>
              <a:rPr lang="en-US" sz="2800" b="1" dirty="0">
                <a:solidFill>
                  <a:schemeClr val="bg1"/>
                </a:solidFill>
              </a:rPr>
              <a:t>“White Man’s Burden” </a:t>
            </a:r>
            <a:r>
              <a:rPr lang="en-US" sz="2800" dirty="0"/>
              <a:t>offered a justification for imperialism. Kipling expressed the idea that white imperialists had a moral duty to educate people in nations they considered less developed. </a:t>
            </a:r>
          </a:p>
        </p:txBody>
      </p:sp>
      <p:pic>
        <p:nvPicPr>
          <p:cNvPr id="3" name="Picture 2"/>
          <p:cNvPicPr>
            <a:picLocks noChangeAspect="1"/>
          </p:cNvPicPr>
          <p:nvPr/>
        </p:nvPicPr>
        <p:blipFill>
          <a:blip r:embed="rId2"/>
          <a:stretch>
            <a:fillRect/>
          </a:stretch>
        </p:blipFill>
        <p:spPr>
          <a:xfrm>
            <a:off x="2065973" y="1992630"/>
            <a:ext cx="8285492" cy="4865370"/>
          </a:xfrm>
          <a:prstGeom prst="rect">
            <a:avLst/>
          </a:prstGeom>
        </p:spPr>
      </p:pic>
    </p:spTree>
    <p:extLst>
      <p:ext uri="{BB962C8B-B14F-4D97-AF65-F5344CB8AC3E}">
        <p14:creationId xmlns:p14="http://schemas.microsoft.com/office/powerpoint/2010/main" val="4222945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24500" y="532263"/>
            <a:ext cx="6667500" cy="4762500"/>
          </a:xfrm>
          <a:prstGeom prst="rect">
            <a:avLst/>
          </a:prstGeom>
        </p:spPr>
      </p:pic>
      <p:sp>
        <p:nvSpPr>
          <p:cNvPr id="3" name="TextBox 2"/>
          <p:cNvSpPr txBox="1"/>
          <p:nvPr/>
        </p:nvSpPr>
        <p:spPr>
          <a:xfrm>
            <a:off x="375313" y="232012"/>
            <a:ext cx="5124735" cy="4401205"/>
          </a:xfrm>
          <a:prstGeom prst="rect">
            <a:avLst/>
          </a:prstGeom>
          <a:noFill/>
        </p:spPr>
        <p:txBody>
          <a:bodyPr wrap="square" rtlCol="0">
            <a:spAutoFit/>
          </a:bodyPr>
          <a:lstStyle/>
          <a:p>
            <a:r>
              <a:rPr lang="en-US" sz="2800" dirty="0" smtClean="0">
                <a:solidFill>
                  <a:schemeClr val="bg1"/>
                </a:solidFill>
              </a:rPr>
              <a:t>Cecil Rhodes </a:t>
            </a:r>
            <a:r>
              <a:rPr lang="en-US" sz="2800" dirty="0" smtClean="0"/>
              <a:t>became one the richest men in the world because of diamond and gold mining. His real interest was in power. Rhodes had an entire British colony named after himself- Rhodesia (now Zimbabwe). He also promoted the policy of the separation of races in southern Africa. </a:t>
            </a:r>
            <a:endParaRPr lang="en-US" sz="2800" dirty="0"/>
          </a:p>
        </p:txBody>
      </p:sp>
    </p:spTree>
    <p:extLst>
      <p:ext uri="{BB962C8B-B14F-4D97-AF65-F5344CB8AC3E}">
        <p14:creationId xmlns:p14="http://schemas.microsoft.com/office/powerpoint/2010/main" val="1718606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9403" y="0"/>
            <a:ext cx="5773583" cy="6858000"/>
          </a:xfrm>
          <a:prstGeom prst="rect">
            <a:avLst/>
          </a:prstGeom>
        </p:spPr>
      </p:pic>
      <p:sp>
        <p:nvSpPr>
          <p:cNvPr id="3" name="Rectangle 2"/>
          <p:cNvSpPr/>
          <p:nvPr/>
        </p:nvSpPr>
        <p:spPr>
          <a:xfrm>
            <a:off x="4745785" y="15240"/>
            <a:ext cx="7312708" cy="12003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bodyPr>
          <a:lstStyle/>
          <a:p>
            <a:pPr algn="ctr"/>
            <a:r>
              <a:rPr lang="en-US" sz="3600" b="1" cap="none" spc="0" dirty="0" smtClean="0">
                <a:ln w="12700">
                  <a:solidFill>
                    <a:schemeClr val="accent5"/>
                  </a:solidFill>
                  <a:prstDash val="solid"/>
                </a:ln>
                <a:solidFill>
                  <a:srgbClr val="C00000"/>
                </a:solidFill>
                <a:effectLst/>
              </a:rPr>
              <a:t>The Rhodes Colossus</a:t>
            </a:r>
          </a:p>
          <a:p>
            <a:pPr algn="ctr"/>
            <a:r>
              <a:rPr lang="en-US" sz="3600" b="1" dirty="0" smtClean="0">
                <a:ln w="12700">
                  <a:solidFill>
                    <a:schemeClr val="accent5"/>
                  </a:solidFill>
                  <a:prstDash val="solid"/>
                </a:ln>
                <a:solidFill>
                  <a:srgbClr val="C00000"/>
                </a:solidFill>
              </a:rPr>
              <a:t>Striding from Cape Town to Cairo</a:t>
            </a:r>
            <a:endParaRPr lang="en-US" sz="3600" b="1" cap="none" spc="0" dirty="0">
              <a:ln w="12700">
                <a:solidFill>
                  <a:schemeClr val="accent5"/>
                </a:solidFill>
                <a:prstDash val="solid"/>
              </a:ln>
              <a:solidFill>
                <a:srgbClr val="C00000"/>
              </a:solidFill>
              <a:effectLst/>
            </a:endParaRPr>
          </a:p>
        </p:txBody>
      </p:sp>
    </p:spTree>
    <p:extLst>
      <p:ext uri="{BB962C8B-B14F-4D97-AF65-F5344CB8AC3E}">
        <p14:creationId xmlns:p14="http://schemas.microsoft.com/office/powerpoint/2010/main" val="1363285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EFFECTS OF IMPERALISM IN AFRICA</a:t>
            </a:r>
            <a:r>
              <a:rPr lang="en-US" dirty="0"/>
              <a:t/>
            </a:r>
            <a:br>
              <a:rPr lang="en-US" dirty="0"/>
            </a:br>
            <a:endParaRPr lang="en-US" dirty="0"/>
          </a:p>
        </p:txBody>
      </p:sp>
      <p:sp>
        <p:nvSpPr>
          <p:cNvPr id="3" name="Rectangle 2"/>
          <p:cNvSpPr/>
          <p:nvPr/>
        </p:nvSpPr>
        <p:spPr>
          <a:xfrm>
            <a:off x="407366" y="2093373"/>
            <a:ext cx="10667792" cy="3108543"/>
          </a:xfrm>
          <a:prstGeom prst="rect">
            <a:avLst/>
          </a:prstGeom>
        </p:spPr>
        <p:txBody>
          <a:bodyPr wrap="square">
            <a:spAutoFit/>
          </a:bodyPr>
          <a:lstStyle/>
          <a:p>
            <a:r>
              <a:rPr lang="en-US" sz="2800" dirty="0" smtClean="0"/>
              <a:t>In </a:t>
            </a:r>
            <a:r>
              <a:rPr lang="en-US" sz="2800" dirty="0"/>
              <a:t>partitioning Africa, European powers paid no attention to existing tribal boundaries. They claimed ownership of the land, and wherever possible established mining operations or cultivated cash crops to be sold in Europe. Africans were used as a cheap workforce. On the other hand, Europeans introduced Western technology and ideas. Therefore, colonization had both positive and negative effects on Africa:</a:t>
            </a:r>
          </a:p>
        </p:txBody>
      </p:sp>
    </p:spTree>
    <p:extLst>
      <p:ext uri="{BB962C8B-B14F-4D97-AF65-F5344CB8AC3E}">
        <p14:creationId xmlns:p14="http://schemas.microsoft.com/office/powerpoint/2010/main" val="1041283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6537" y="87231"/>
            <a:ext cx="7550339" cy="6719802"/>
          </a:xfrm>
          <a:prstGeom prst="rect">
            <a:avLst/>
          </a:prstGeom>
        </p:spPr>
      </p:pic>
    </p:spTree>
    <p:extLst>
      <p:ext uri="{BB962C8B-B14F-4D97-AF65-F5344CB8AC3E}">
        <p14:creationId xmlns:p14="http://schemas.microsoft.com/office/powerpoint/2010/main" val="2828193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1648" y="1171644"/>
            <a:ext cx="3748585" cy="369332"/>
          </a:xfrm>
          <a:prstGeom prst="rect">
            <a:avLst/>
          </a:prstGeom>
        </p:spPr>
        <p:txBody>
          <a:bodyPr wrap="square">
            <a:spAutoFit/>
          </a:bodyPr>
          <a:lstStyle/>
          <a:p>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3518349447"/>
              </p:ext>
            </p:extLst>
          </p:nvPr>
        </p:nvGraphicFramePr>
        <p:xfrm>
          <a:off x="169903" y="595662"/>
          <a:ext cx="4934360" cy="5618895"/>
        </p:xfrm>
        <a:graphic>
          <a:graphicData uri="http://schemas.openxmlformats.org/drawingml/2006/table">
            <a:tbl>
              <a:tblPr firstRow="1" firstCol="1" lastRow="1" lastCol="1" bandRow="1" bandCol="1"/>
              <a:tblGrid>
                <a:gridCol w="4934360">
                  <a:extLst>
                    <a:ext uri="{9D8B030D-6E8A-4147-A177-3AD203B41FA5}">
                      <a16:colId xmlns:a16="http://schemas.microsoft.com/office/drawing/2014/main" val="20000"/>
                    </a:ext>
                  </a:extLst>
                </a:gridCol>
              </a:tblGrid>
              <a:tr h="1872965">
                <a:tc>
                  <a:txBody>
                    <a:bodyPr/>
                    <a:lstStyle/>
                    <a:p>
                      <a:pPr marL="0" marR="0">
                        <a:lnSpc>
                          <a:spcPct val="150000"/>
                        </a:lnSpc>
                        <a:spcBef>
                          <a:spcPts val="0"/>
                        </a:spcBef>
                        <a:spcAft>
                          <a:spcPts val="0"/>
                        </a:spcAft>
                      </a:pPr>
                      <a:r>
                        <a:rPr lang="en-US" sz="2000" dirty="0">
                          <a:effectLst/>
                          <a:latin typeface="+mn-lt"/>
                          <a:ea typeface="Times New Roman" panose="02020603050405020304" pitchFamily="18" charset="0"/>
                        </a:rPr>
                        <a:t>European medicine and improved nutrition increased the life span of Africans. This also led to an expansion of the population.</a:t>
                      </a: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72965">
                <a:tc>
                  <a:txBody>
                    <a:bodyPr/>
                    <a:lstStyle/>
                    <a:p>
                      <a:pPr marL="0" marR="0">
                        <a:lnSpc>
                          <a:spcPct val="150000"/>
                        </a:lnSpc>
                        <a:spcBef>
                          <a:spcPts val="0"/>
                        </a:spcBef>
                        <a:spcAft>
                          <a:spcPts val="0"/>
                        </a:spcAft>
                      </a:pPr>
                      <a:r>
                        <a:rPr lang="en-US" sz="2000" dirty="0">
                          <a:effectLst/>
                          <a:latin typeface="+mn-lt"/>
                          <a:ea typeface="Times New Roman" panose="02020603050405020304" pitchFamily="18" charset="0"/>
                        </a:rPr>
                        <a:t>Europeans introduced modern transportation and communications, such as telegraphs, railroads, steamships and telephones.</a:t>
                      </a: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72965">
                <a:tc>
                  <a:txBody>
                    <a:bodyPr/>
                    <a:lstStyle/>
                    <a:p>
                      <a:pPr marL="0" marR="0">
                        <a:lnSpc>
                          <a:spcPct val="150000"/>
                        </a:lnSpc>
                        <a:spcBef>
                          <a:spcPts val="0"/>
                        </a:spcBef>
                        <a:spcAft>
                          <a:spcPts val="0"/>
                        </a:spcAft>
                      </a:pPr>
                      <a:r>
                        <a:rPr lang="en-US" sz="2000" dirty="0">
                          <a:effectLst/>
                          <a:latin typeface="+mn-lt"/>
                          <a:ea typeface="Times New Roman" panose="02020603050405020304" pitchFamily="18" charset="0"/>
                        </a:rPr>
                        <a:t>A small minority of Africans received improved educations and greater economic opportunities. Some served as administrators or in the army. </a:t>
                      </a: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Rectangle 6"/>
          <p:cNvSpPr/>
          <p:nvPr/>
        </p:nvSpPr>
        <p:spPr>
          <a:xfrm>
            <a:off x="1019492" y="72442"/>
            <a:ext cx="3235181" cy="523220"/>
          </a:xfrm>
          <a:prstGeom prst="rect">
            <a:avLst/>
          </a:prstGeom>
        </p:spPr>
        <p:txBody>
          <a:bodyPr wrap="none">
            <a:spAutoFit/>
          </a:bodyPr>
          <a:lstStyle/>
          <a:p>
            <a:r>
              <a:rPr lang="en-US" sz="2800" b="1" dirty="0">
                <a:solidFill>
                  <a:schemeClr val="bg1"/>
                </a:solidFill>
              </a:rPr>
              <a:t>POSITIVE EFFECTS</a:t>
            </a:r>
          </a:p>
        </p:txBody>
      </p:sp>
      <p:sp>
        <p:nvSpPr>
          <p:cNvPr id="8" name="Rectangle 7"/>
          <p:cNvSpPr/>
          <p:nvPr/>
        </p:nvSpPr>
        <p:spPr>
          <a:xfrm>
            <a:off x="6385739" y="50520"/>
            <a:ext cx="3366306" cy="523220"/>
          </a:xfrm>
          <a:prstGeom prst="rect">
            <a:avLst/>
          </a:prstGeom>
        </p:spPr>
        <p:txBody>
          <a:bodyPr wrap="none">
            <a:spAutoFit/>
          </a:bodyPr>
          <a:lstStyle/>
          <a:p>
            <a:r>
              <a:rPr lang="en-US" sz="2800" b="1" dirty="0">
                <a:solidFill>
                  <a:schemeClr val="bg1"/>
                </a:solidFill>
              </a:rPr>
              <a:t>NEGATIVE EFFECTS</a:t>
            </a:r>
          </a:p>
        </p:txBody>
      </p:sp>
      <p:graphicFrame>
        <p:nvGraphicFramePr>
          <p:cNvPr id="9" name="Table 8"/>
          <p:cNvGraphicFramePr>
            <a:graphicFrameLocks noGrp="1"/>
          </p:cNvGraphicFramePr>
          <p:nvPr>
            <p:extLst>
              <p:ext uri="{D42A27DB-BD31-4B8C-83A1-F6EECF244321}">
                <p14:modId xmlns:p14="http://schemas.microsoft.com/office/powerpoint/2010/main" val="1306531942"/>
              </p:ext>
            </p:extLst>
          </p:nvPr>
        </p:nvGraphicFramePr>
        <p:xfrm>
          <a:off x="5601712" y="601494"/>
          <a:ext cx="4934360" cy="5618894"/>
        </p:xfrm>
        <a:graphic>
          <a:graphicData uri="http://schemas.openxmlformats.org/drawingml/2006/table">
            <a:tbl>
              <a:tblPr firstRow="1" firstCol="1" lastRow="1" lastCol="1" bandRow="1" bandCol="1"/>
              <a:tblGrid>
                <a:gridCol w="4934360">
                  <a:extLst>
                    <a:ext uri="{9D8B030D-6E8A-4147-A177-3AD203B41FA5}">
                      <a16:colId xmlns:a16="http://schemas.microsoft.com/office/drawing/2014/main" val="20000"/>
                    </a:ext>
                  </a:extLst>
                </a:gridCol>
              </a:tblGrid>
              <a:tr h="1783017">
                <a:tc>
                  <a:txBody>
                    <a:bodyPr/>
                    <a:lstStyle/>
                    <a:p>
                      <a:pPr marL="0" marR="0">
                        <a:lnSpc>
                          <a:spcPct val="150000"/>
                        </a:lnSpc>
                        <a:spcBef>
                          <a:spcPts val="0"/>
                        </a:spcBef>
                        <a:spcAft>
                          <a:spcPts val="0"/>
                        </a:spcAft>
                      </a:pPr>
                      <a:r>
                        <a:rPr lang="en-US" sz="2000" dirty="0">
                          <a:effectLst/>
                          <a:latin typeface="+mn-lt"/>
                          <a:ea typeface="Times New Roman" panose="02020603050405020304" pitchFamily="18" charset="0"/>
                        </a:rPr>
                        <a:t>European domination often led to an erosion of traditional African values and destroyed many existing social relationships.</a:t>
                      </a: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04094">
                <a:tc>
                  <a:txBody>
                    <a:bodyPr/>
                    <a:lstStyle/>
                    <a:p>
                      <a:pPr marL="0" marR="0">
                        <a:lnSpc>
                          <a:spcPct val="150000"/>
                        </a:lnSpc>
                        <a:spcBef>
                          <a:spcPts val="0"/>
                        </a:spcBef>
                        <a:spcAft>
                          <a:spcPts val="0"/>
                        </a:spcAft>
                      </a:pPr>
                      <a:r>
                        <a:rPr lang="en-US" sz="2000" dirty="0">
                          <a:effectLst/>
                          <a:latin typeface="+mn-lt"/>
                          <a:ea typeface="Times New Roman" panose="02020603050405020304" pitchFamily="18" charset="0"/>
                        </a:rPr>
                        <a:t>African peoples were treated as inferior to Europeans. Native peoples were forced to work long hours for low pay.</a:t>
                      </a: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63278">
                <a:tc>
                  <a:txBody>
                    <a:bodyPr/>
                    <a:lstStyle/>
                    <a:p>
                      <a:pPr marL="0" marR="0">
                        <a:lnSpc>
                          <a:spcPct val="150000"/>
                        </a:lnSpc>
                        <a:spcBef>
                          <a:spcPts val="0"/>
                        </a:spcBef>
                        <a:spcAft>
                          <a:spcPts val="0"/>
                        </a:spcAft>
                      </a:pPr>
                      <a:r>
                        <a:rPr lang="en-US" sz="2000" dirty="0">
                          <a:effectLst/>
                          <a:latin typeface="+mn-lt"/>
                          <a:ea typeface="Times New Roman" panose="02020603050405020304" pitchFamily="18" charset="0"/>
                        </a:rPr>
                        <a:t>Europeans divided up Africa artificially, ignoring tribal, ethic, and cultural boundaries. These divisions have led to ongoing tribal clashes in many African countries. </a:t>
                      </a: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72437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ANTI-SLAVE TRADE </a:t>
            </a:r>
            <a:r>
              <a:rPr lang="en-US" b="1" dirty="0" smtClean="0"/>
              <a:t>LEGISLATION </a:t>
            </a:r>
            <a:endParaRPr lang="en-US" b="1" dirty="0"/>
          </a:p>
        </p:txBody>
      </p:sp>
      <p:sp>
        <p:nvSpPr>
          <p:cNvPr id="3" name="Rectangle 2"/>
          <p:cNvSpPr/>
          <p:nvPr/>
        </p:nvSpPr>
        <p:spPr>
          <a:xfrm>
            <a:off x="823414" y="2176523"/>
            <a:ext cx="9958317" cy="2246769"/>
          </a:xfrm>
          <a:prstGeom prst="rect">
            <a:avLst/>
          </a:prstGeom>
        </p:spPr>
        <p:txBody>
          <a:bodyPr wrap="square">
            <a:spAutoFit/>
          </a:bodyPr>
          <a:lstStyle/>
          <a:p>
            <a:r>
              <a:rPr lang="en-US" sz="2800" dirty="0" smtClean="0"/>
              <a:t>Most </a:t>
            </a:r>
            <a:r>
              <a:rPr lang="en-US" sz="2800" dirty="0"/>
              <a:t>European powers had abolished the slave trade before the scramble for African colonies began. For example, Denmark passed anti-slave trade legislation in 1803, followed by Britain in 1807, and France in 1818. Illegal slave trading, however, continued throughout the 1800s.</a:t>
            </a:r>
          </a:p>
        </p:txBody>
      </p:sp>
    </p:spTree>
    <p:extLst>
      <p:ext uri="{BB962C8B-B14F-4D97-AF65-F5344CB8AC3E}">
        <p14:creationId xmlns:p14="http://schemas.microsoft.com/office/powerpoint/2010/main" val="3604188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a:t>
            </a:r>
            <a:endParaRPr lang="en-US" dirty="0"/>
          </a:p>
        </p:txBody>
      </p:sp>
      <p:sp>
        <p:nvSpPr>
          <p:cNvPr id="3" name="Rectangle 2"/>
          <p:cNvSpPr/>
          <p:nvPr/>
        </p:nvSpPr>
        <p:spPr>
          <a:xfrm>
            <a:off x="1198728" y="2198260"/>
            <a:ext cx="8975678" cy="1384995"/>
          </a:xfrm>
          <a:prstGeom prst="rect">
            <a:avLst/>
          </a:prstGeom>
        </p:spPr>
        <p:txBody>
          <a:bodyPr wrap="square">
            <a:spAutoFit/>
          </a:bodyPr>
          <a:lstStyle/>
          <a:p>
            <a:r>
              <a:rPr lang="en-US" sz="2800" dirty="0"/>
              <a:t>IMPERIALISM is the domination of one country of the political, economic, or cultural life of another </a:t>
            </a:r>
            <a:r>
              <a:rPr lang="en-US" sz="2800" dirty="0" smtClean="0"/>
              <a:t>country or region. </a:t>
            </a:r>
            <a:endParaRPr lang="en-US" sz="2800" dirty="0"/>
          </a:p>
        </p:txBody>
      </p:sp>
    </p:spTree>
    <p:extLst>
      <p:ext uri="{BB962C8B-B14F-4D97-AF65-F5344CB8AC3E}">
        <p14:creationId xmlns:p14="http://schemas.microsoft.com/office/powerpoint/2010/main" val="2427789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976" y="120008"/>
            <a:ext cx="9835487" cy="5755422"/>
          </a:xfrm>
          <a:prstGeom prst="rect">
            <a:avLst/>
          </a:prstGeom>
        </p:spPr>
        <p:txBody>
          <a:bodyPr wrap="square">
            <a:spAutoFit/>
          </a:bodyPr>
          <a:lstStyle/>
          <a:p>
            <a:r>
              <a:rPr lang="en-US" sz="3200" b="1" dirty="0"/>
              <a:t>Overview</a:t>
            </a:r>
          </a:p>
          <a:p>
            <a:endParaRPr lang="en-US" sz="2800" dirty="0"/>
          </a:p>
          <a:p>
            <a:r>
              <a:rPr lang="en-US" sz="2800" dirty="0"/>
              <a:t>From the mid-1800s through the first decades of the 1900’s, western nations pursued an aggressive policy of expansion. European powers were motivated by economic, political, and social factors as well as by a strong sense of nationalism. During this time Britain took control of India. In Africa, several European nations engaged in a scramble for colonies. Meanwhile, imperialistic nations forced unequal trade agreements on China. Imperialism had many immediate and long-term effects on the colonial nations and also had an impact on Europe and the rest of the world. Imperialism led to increased competition and conflict. </a:t>
            </a:r>
          </a:p>
        </p:txBody>
      </p:sp>
    </p:spTree>
    <p:extLst>
      <p:ext uri="{BB962C8B-B14F-4D97-AF65-F5344CB8AC3E}">
        <p14:creationId xmlns:p14="http://schemas.microsoft.com/office/powerpoint/2010/main" val="351282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Imperialism</a:t>
            </a:r>
            <a:br>
              <a:rPr lang="en-US" dirty="0"/>
            </a:br>
            <a:endParaRPr lang="en-US" dirty="0"/>
          </a:p>
        </p:txBody>
      </p:sp>
      <p:sp>
        <p:nvSpPr>
          <p:cNvPr id="3" name="Rectangle 2"/>
          <p:cNvSpPr/>
          <p:nvPr/>
        </p:nvSpPr>
        <p:spPr>
          <a:xfrm>
            <a:off x="250209" y="2148470"/>
            <a:ext cx="11329916" cy="954107"/>
          </a:xfrm>
          <a:prstGeom prst="rect">
            <a:avLst/>
          </a:prstGeom>
        </p:spPr>
        <p:txBody>
          <a:bodyPr wrap="square">
            <a:spAutoFit/>
          </a:bodyPr>
          <a:lstStyle/>
          <a:p>
            <a:r>
              <a:rPr lang="en-US" sz="2800" dirty="0" smtClean="0"/>
              <a:t>Several </a:t>
            </a:r>
            <a:r>
              <a:rPr lang="en-US" sz="2800" dirty="0"/>
              <a:t>important factors combined to lead to the development of the new imperialism.</a:t>
            </a:r>
          </a:p>
        </p:txBody>
      </p:sp>
      <p:sp>
        <p:nvSpPr>
          <p:cNvPr id="4" name="Rectangle 3"/>
          <p:cNvSpPr/>
          <p:nvPr/>
        </p:nvSpPr>
        <p:spPr>
          <a:xfrm>
            <a:off x="998501" y="3244334"/>
            <a:ext cx="10831235" cy="1877437"/>
          </a:xfrm>
          <a:prstGeom prst="rect">
            <a:avLst/>
          </a:prstGeom>
        </p:spPr>
        <p:txBody>
          <a:bodyPr wrap="none">
            <a:spAutoFit/>
          </a:bodyPr>
          <a:lstStyle/>
          <a:p>
            <a:r>
              <a:rPr lang="en-US" sz="3200" b="1" dirty="0" smtClean="0">
                <a:solidFill>
                  <a:schemeClr val="bg1"/>
                </a:solidFill>
              </a:rPr>
              <a:t>Technology</a:t>
            </a:r>
          </a:p>
          <a:p>
            <a:r>
              <a:rPr lang="en-US" sz="2800" dirty="0" smtClean="0"/>
              <a:t>New technology, such as steamships, </a:t>
            </a:r>
            <a:r>
              <a:rPr lang="en-US" sz="2800" dirty="0" err="1" smtClean="0"/>
              <a:t>rifels</a:t>
            </a:r>
            <a:r>
              <a:rPr lang="en-US" sz="2800" dirty="0" smtClean="0"/>
              <a:t>, telegraphs, railroads, </a:t>
            </a:r>
          </a:p>
          <a:p>
            <a:r>
              <a:rPr lang="en-US" sz="2800" dirty="0" smtClean="0"/>
              <a:t>and better medicines, made it possible to penetrate deeply </a:t>
            </a:r>
          </a:p>
          <a:p>
            <a:r>
              <a:rPr lang="en-US" sz="2800" dirty="0" smtClean="0"/>
              <a:t>into Africa, Asia and the Pacific for the first time.</a:t>
            </a:r>
            <a:endParaRPr lang="en-US" sz="2800" dirty="0"/>
          </a:p>
        </p:txBody>
      </p:sp>
    </p:spTree>
    <p:extLst>
      <p:ext uri="{BB962C8B-B14F-4D97-AF65-F5344CB8AC3E}">
        <p14:creationId xmlns:p14="http://schemas.microsoft.com/office/powerpoint/2010/main" val="678940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Imperialism</a:t>
            </a:r>
            <a:br>
              <a:rPr lang="en-US" dirty="0"/>
            </a:br>
            <a:endParaRPr lang="en-US" dirty="0"/>
          </a:p>
        </p:txBody>
      </p:sp>
      <p:sp>
        <p:nvSpPr>
          <p:cNvPr id="3" name="Rectangle 2"/>
          <p:cNvSpPr/>
          <p:nvPr/>
        </p:nvSpPr>
        <p:spPr>
          <a:xfrm>
            <a:off x="250209" y="2148470"/>
            <a:ext cx="11329916" cy="954107"/>
          </a:xfrm>
          <a:prstGeom prst="rect">
            <a:avLst/>
          </a:prstGeom>
        </p:spPr>
        <p:txBody>
          <a:bodyPr wrap="square">
            <a:spAutoFit/>
          </a:bodyPr>
          <a:lstStyle/>
          <a:p>
            <a:r>
              <a:rPr lang="en-US" sz="2800" dirty="0" smtClean="0"/>
              <a:t>Several </a:t>
            </a:r>
            <a:r>
              <a:rPr lang="en-US" sz="2800" dirty="0"/>
              <a:t>important factors combined to lead to the development of the new imperialism.</a:t>
            </a:r>
          </a:p>
        </p:txBody>
      </p:sp>
      <p:sp>
        <p:nvSpPr>
          <p:cNvPr id="4" name="Rectangle 3"/>
          <p:cNvSpPr/>
          <p:nvPr/>
        </p:nvSpPr>
        <p:spPr>
          <a:xfrm>
            <a:off x="998501" y="3244334"/>
            <a:ext cx="10807767" cy="1877437"/>
          </a:xfrm>
          <a:prstGeom prst="rect">
            <a:avLst/>
          </a:prstGeom>
        </p:spPr>
        <p:txBody>
          <a:bodyPr wrap="none">
            <a:spAutoFit/>
          </a:bodyPr>
          <a:lstStyle/>
          <a:p>
            <a:r>
              <a:rPr lang="en-US" sz="3200" b="1" dirty="0" smtClean="0">
                <a:solidFill>
                  <a:schemeClr val="bg1"/>
                </a:solidFill>
              </a:rPr>
              <a:t>Economic Motives</a:t>
            </a:r>
          </a:p>
          <a:p>
            <a:r>
              <a:rPr lang="en-US" sz="2800" dirty="0" smtClean="0"/>
              <a:t>European industries needed raw materials to keep their factories </a:t>
            </a:r>
          </a:p>
          <a:p>
            <a:r>
              <a:rPr lang="en-US" sz="2800" dirty="0" smtClean="0"/>
              <a:t>busy. Industrialists also sought new markets in which to sell their </a:t>
            </a:r>
          </a:p>
          <a:p>
            <a:r>
              <a:rPr lang="en-US" sz="2800" dirty="0" err="1" smtClean="0"/>
              <a:t>manufauted</a:t>
            </a:r>
            <a:r>
              <a:rPr lang="en-US" sz="2800" dirty="0" smtClean="0"/>
              <a:t> goods.</a:t>
            </a:r>
          </a:p>
        </p:txBody>
      </p:sp>
    </p:spTree>
    <p:extLst>
      <p:ext uri="{BB962C8B-B14F-4D97-AF65-F5344CB8AC3E}">
        <p14:creationId xmlns:p14="http://schemas.microsoft.com/office/powerpoint/2010/main" val="819328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Imperialism</a:t>
            </a:r>
            <a:br>
              <a:rPr lang="en-US" dirty="0"/>
            </a:br>
            <a:endParaRPr lang="en-US" dirty="0"/>
          </a:p>
        </p:txBody>
      </p:sp>
      <p:sp>
        <p:nvSpPr>
          <p:cNvPr id="3" name="Rectangle 2"/>
          <p:cNvSpPr/>
          <p:nvPr/>
        </p:nvSpPr>
        <p:spPr>
          <a:xfrm>
            <a:off x="250209" y="2148470"/>
            <a:ext cx="11329916" cy="954107"/>
          </a:xfrm>
          <a:prstGeom prst="rect">
            <a:avLst/>
          </a:prstGeom>
        </p:spPr>
        <p:txBody>
          <a:bodyPr wrap="square">
            <a:spAutoFit/>
          </a:bodyPr>
          <a:lstStyle/>
          <a:p>
            <a:r>
              <a:rPr lang="en-US" sz="2800" dirty="0" smtClean="0"/>
              <a:t>Several </a:t>
            </a:r>
            <a:r>
              <a:rPr lang="en-US" sz="2800" dirty="0"/>
              <a:t>important factors combined to lead to the development of the new imperialism.</a:t>
            </a:r>
          </a:p>
        </p:txBody>
      </p:sp>
      <p:sp>
        <p:nvSpPr>
          <p:cNvPr id="4" name="Rectangle 3"/>
          <p:cNvSpPr/>
          <p:nvPr/>
        </p:nvSpPr>
        <p:spPr>
          <a:xfrm>
            <a:off x="998501" y="3244334"/>
            <a:ext cx="11041228" cy="1877437"/>
          </a:xfrm>
          <a:prstGeom prst="rect">
            <a:avLst/>
          </a:prstGeom>
        </p:spPr>
        <p:txBody>
          <a:bodyPr wrap="none">
            <a:spAutoFit/>
          </a:bodyPr>
          <a:lstStyle/>
          <a:p>
            <a:r>
              <a:rPr lang="en-US" sz="3200" b="1" dirty="0" smtClean="0">
                <a:solidFill>
                  <a:schemeClr val="bg1"/>
                </a:solidFill>
              </a:rPr>
              <a:t>National Pride</a:t>
            </a:r>
          </a:p>
          <a:p>
            <a:r>
              <a:rPr lang="en-US" sz="2800" dirty="0" smtClean="0"/>
              <a:t>Imperialism represented an expression of nationalism. European </a:t>
            </a:r>
          </a:p>
          <a:p>
            <a:r>
              <a:rPr lang="en-US" sz="2800" dirty="0" smtClean="0"/>
              <a:t>Countries wanted to acquire colonies to demonstrate their power, </a:t>
            </a:r>
          </a:p>
          <a:p>
            <a:r>
              <a:rPr lang="en-US" sz="2800" dirty="0" smtClean="0"/>
              <a:t>prestige, and national superiority. </a:t>
            </a:r>
          </a:p>
        </p:txBody>
      </p:sp>
    </p:spTree>
    <p:extLst>
      <p:ext uri="{BB962C8B-B14F-4D97-AF65-F5344CB8AC3E}">
        <p14:creationId xmlns:p14="http://schemas.microsoft.com/office/powerpoint/2010/main" val="4039999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Imperialism</a:t>
            </a:r>
            <a:br>
              <a:rPr lang="en-US" dirty="0"/>
            </a:br>
            <a:endParaRPr lang="en-US" dirty="0"/>
          </a:p>
        </p:txBody>
      </p:sp>
      <p:sp>
        <p:nvSpPr>
          <p:cNvPr id="3" name="Rectangle 2"/>
          <p:cNvSpPr/>
          <p:nvPr/>
        </p:nvSpPr>
        <p:spPr>
          <a:xfrm>
            <a:off x="250209" y="2148470"/>
            <a:ext cx="11329916" cy="954107"/>
          </a:xfrm>
          <a:prstGeom prst="rect">
            <a:avLst/>
          </a:prstGeom>
        </p:spPr>
        <p:txBody>
          <a:bodyPr wrap="square">
            <a:spAutoFit/>
          </a:bodyPr>
          <a:lstStyle/>
          <a:p>
            <a:r>
              <a:rPr lang="en-US" sz="2800" dirty="0" smtClean="0"/>
              <a:t>Several </a:t>
            </a:r>
            <a:r>
              <a:rPr lang="en-US" sz="2800" dirty="0"/>
              <a:t>important factors combined to lead to the development of the new imperialism.</a:t>
            </a:r>
          </a:p>
        </p:txBody>
      </p:sp>
      <p:sp>
        <p:nvSpPr>
          <p:cNvPr id="4" name="Rectangle 3"/>
          <p:cNvSpPr/>
          <p:nvPr/>
        </p:nvSpPr>
        <p:spPr>
          <a:xfrm>
            <a:off x="998501" y="3244334"/>
            <a:ext cx="10589758" cy="2308324"/>
          </a:xfrm>
          <a:prstGeom prst="rect">
            <a:avLst/>
          </a:prstGeom>
        </p:spPr>
        <p:txBody>
          <a:bodyPr wrap="none">
            <a:spAutoFit/>
          </a:bodyPr>
          <a:lstStyle/>
          <a:p>
            <a:r>
              <a:rPr lang="en-US" sz="3200" b="1" dirty="0" smtClean="0">
                <a:solidFill>
                  <a:schemeClr val="bg1"/>
                </a:solidFill>
              </a:rPr>
              <a:t>Balance of Power</a:t>
            </a:r>
          </a:p>
          <a:p>
            <a:r>
              <a:rPr lang="en-US" sz="2800" dirty="0" smtClean="0"/>
              <a:t>European countries sought to preserve the balance among</a:t>
            </a:r>
          </a:p>
          <a:p>
            <a:r>
              <a:rPr lang="en-US" sz="2800" dirty="0"/>
              <a:t>t</a:t>
            </a:r>
            <a:r>
              <a:rPr lang="en-US" sz="2800" dirty="0" smtClean="0"/>
              <a:t>hemselves with regard to colonies. When one country obtained </a:t>
            </a:r>
          </a:p>
          <a:p>
            <a:r>
              <a:rPr lang="en-US" sz="2800" dirty="0" smtClean="0"/>
              <a:t>a new colony, other European powers felt it necessary to do </a:t>
            </a:r>
          </a:p>
          <a:p>
            <a:r>
              <a:rPr lang="en-US" sz="2800" dirty="0" smtClean="0"/>
              <a:t>the same.  </a:t>
            </a:r>
          </a:p>
        </p:txBody>
      </p:sp>
    </p:spTree>
    <p:extLst>
      <p:ext uri="{BB962C8B-B14F-4D97-AF65-F5344CB8AC3E}">
        <p14:creationId xmlns:p14="http://schemas.microsoft.com/office/powerpoint/2010/main" val="1991930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Imperialism</a:t>
            </a:r>
            <a:br>
              <a:rPr lang="en-US" dirty="0"/>
            </a:br>
            <a:endParaRPr lang="en-US" dirty="0"/>
          </a:p>
        </p:txBody>
      </p:sp>
      <p:sp>
        <p:nvSpPr>
          <p:cNvPr id="3" name="Rectangle 2"/>
          <p:cNvSpPr/>
          <p:nvPr/>
        </p:nvSpPr>
        <p:spPr>
          <a:xfrm>
            <a:off x="250209" y="2148470"/>
            <a:ext cx="11329916" cy="954107"/>
          </a:xfrm>
          <a:prstGeom prst="rect">
            <a:avLst/>
          </a:prstGeom>
        </p:spPr>
        <p:txBody>
          <a:bodyPr wrap="square">
            <a:spAutoFit/>
          </a:bodyPr>
          <a:lstStyle/>
          <a:p>
            <a:r>
              <a:rPr lang="en-US" sz="2800" dirty="0" smtClean="0"/>
              <a:t>Several </a:t>
            </a:r>
            <a:r>
              <a:rPr lang="en-US" sz="2800" dirty="0"/>
              <a:t>important factors combined to lead to the development of the new imperialism.</a:t>
            </a:r>
          </a:p>
        </p:txBody>
      </p:sp>
      <p:sp>
        <p:nvSpPr>
          <p:cNvPr id="4" name="Rectangle 3"/>
          <p:cNvSpPr/>
          <p:nvPr/>
        </p:nvSpPr>
        <p:spPr>
          <a:xfrm>
            <a:off x="998501" y="3244334"/>
            <a:ext cx="10461069" cy="2308324"/>
          </a:xfrm>
          <a:prstGeom prst="rect">
            <a:avLst/>
          </a:prstGeom>
        </p:spPr>
        <p:txBody>
          <a:bodyPr wrap="none">
            <a:spAutoFit/>
          </a:bodyPr>
          <a:lstStyle/>
          <a:p>
            <a:r>
              <a:rPr lang="en-US" sz="3200" b="1" dirty="0" smtClean="0">
                <a:solidFill>
                  <a:schemeClr val="bg1"/>
                </a:solidFill>
              </a:rPr>
              <a:t>Other Motives</a:t>
            </a:r>
          </a:p>
          <a:p>
            <a:r>
              <a:rPr lang="en-US" sz="2800" dirty="0" smtClean="0"/>
              <a:t>Many Europeans believed in </a:t>
            </a:r>
            <a:r>
              <a:rPr lang="en-US" sz="2800" b="1" dirty="0" smtClean="0">
                <a:solidFill>
                  <a:schemeClr val="bg1"/>
                </a:solidFill>
              </a:rPr>
              <a:t>Social Darwinism </a:t>
            </a:r>
            <a:r>
              <a:rPr lang="en-US" sz="2800" dirty="0" smtClean="0"/>
              <a:t>– a theory that </a:t>
            </a:r>
          </a:p>
          <a:p>
            <a:r>
              <a:rPr lang="en-US" sz="2800" dirty="0" smtClean="0"/>
              <a:t>technologically advanced </a:t>
            </a:r>
            <a:r>
              <a:rPr lang="en-US" sz="2800" dirty="0" err="1" smtClean="0"/>
              <a:t>societyies</a:t>
            </a:r>
            <a:r>
              <a:rPr lang="en-US" sz="2800" dirty="0" smtClean="0"/>
              <a:t> were more successful than </a:t>
            </a:r>
          </a:p>
          <a:p>
            <a:r>
              <a:rPr lang="en-US" sz="2800" dirty="0" smtClean="0"/>
              <a:t>others because their cultures were superior. Others wanted to </a:t>
            </a:r>
          </a:p>
          <a:p>
            <a:r>
              <a:rPr lang="en-US" sz="2800" dirty="0" smtClean="0"/>
              <a:t>spread Christianity.   </a:t>
            </a:r>
          </a:p>
        </p:txBody>
      </p:sp>
    </p:spTree>
    <p:extLst>
      <p:ext uri="{BB962C8B-B14F-4D97-AF65-F5344CB8AC3E}">
        <p14:creationId xmlns:p14="http://schemas.microsoft.com/office/powerpoint/2010/main" val="472738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315</TotalTime>
  <Words>911</Words>
  <Application>Microsoft Office PowerPoint</Application>
  <PresentationFormat>Widescreen</PresentationFormat>
  <Paragraphs>70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Times New Roman</vt:lpstr>
      <vt:lpstr>Trebuchet MS</vt:lpstr>
      <vt:lpstr>Berlin</vt:lpstr>
      <vt:lpstr>IMPERIALISM</vt:lpstr>
      <vt:lpstr>PowerPoint Presentation</vt:lpstr>
      <vt:lpstr>IMPERIALISM</vt:lpstr>
      <vt:lpstr>PowerPoint Presentation</vt:lpstr>
      <vt:lpstr>Causes of Imperialism </vt:lpstr>
      <vt:lpstr>Causes of Imperialism </vt:lpstr>
      <vt:lpstr>Causes of Imperialism </vt:lpstr>
      <vt:lpstr>Causes of Imperialism </vt:lpstr>
      <vt:lpstr>Causes of Imperialism </vt:lpstr>
      <vt:lpstr>PowerPoint Presentation</vt:lpstr>
      <vt:lpstr>THE SCRAMBLE FOR AFRICA </vt:lpstr>
      <vt:lpstr>THE BERLIN CONFERENCE </vt:lpstr>
      <vt:lpstr>PowerPoint Presentation</vt:lpstr>
      <vt:lpstr>PowerPoint Presentation</vt:lpstr>
      <vt:lpstr>WHITE MAN’S BURDEN </vt:lpstr>
      <vt:lpstr>PowerPoint Presentation</vt:lpstr>
      <vt:lpstr>PowerPoint Presentation</vt:lpstr>
      <vt:lpstr>PowerPoint Presentation</vt:lpstr>
      <vt:lpstr>EFFECTS OF IMPERALISM IN AFRICA </vt:lpstr>
      <vt:lpstr>PowerPoint Presentation</vt:lpstr>
      <vt:lpstr>ANTI-SLAVE TRADE LEGISLATION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dc:title>
  <dc:creator>Ted R. Blanchard</dc:creator>
  <cp:lastModifiedBy>Ted Blanchard</cp:lastModifiedBy>
  <cp:revision>40</cp:revision>
  <dcterms:created xsi:type="dcterms:W3CDTF">2016-07-06T13:29:34Z</dcterms:created>
  <dcterms:modified xsi:type="dcterms:W3CDTF">2016-09-28T14:04:44Z</dcterms:modified>
</cp:coreProperties>
</file>