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59" d="100"/>
          <a:sy n="59" d="100"/>
        </p:scale>
        <p:origin x="7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48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897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80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91294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508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3293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1907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6171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smtClean="0"/>
              <a:t>9/28/2016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572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534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690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453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9/28/2016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773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8187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smtClean="0"/>
              <a:t>9/28/2016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25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512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9916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smtClean="0"/>
              <a:t>9/28/2016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7037202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IMPERIALISM</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9786867" y="2592799"/>
            <a:ext cx="1859427" cy="1654890"/>
          </a:xfrm>
          <a:prstGeom prst="rect">
            <a:avLst/>
          </a:prstGeom>
        </p:spPr>
      </p:pic>
    </p:spTree>
    <p:extLst>
      <p:ext uri="{BB962C8B-B14F-4D97-AF65-F5344CB8AC3E}">
        <p14:creationId xmlns:p14="http://schemas.microsoft.com/office/powerpoint/2010/main" val="21036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153" y="564824"/>
            <a:ext cx="10108442" cy="3970318"/>
          </a:xfrm>
          <a:prstGeom prst="rect">
            <a:avLst/>
          </a:prstGeom>
        </p:spPr>
        <p:txBody>
          <a:bodyPr wrap="square">
            <a:spAutoFit/>
          </a:bodyPr>
          <a:lstStyle/>
          <a:p>
            <a:r>
              <a:rPr lang="en-US" sz="2800" dirty="0"/>
              <a:t>In 1842, Britain forced China to agree to the harsh terms of the </a:t>
            </a:r>
            <a:r>
              <a:rPr lang="en-US" sz="2800" b="1" dirty="0">
                <a:solidFill>
                  <a:schemeClr val="bg1"/>
                </a:solidFill>
              </a:rPr>
              <a:t>Treaty of Nanjing</a:t>
            </a:r>
            <a:r>
              <a:rPr lang="en-US" sz="2800" dirty="0"/>
              <a:t>. China had to pay for Britain’s war costs, open ports to British trade, and give Britain the island of </a:t>
            </a:r>
            <a:r>
              <a:rPr lang="en-US" sz="2800" dirty="0">
                <a:solidFill>
                  <a:schemeClr val="bg1"/>
                </a:solidFill>
              </a:rPr>
              <a:t>Hong Kong</a:t>
            </a:r>
            <a:r>
              <a:rPr lang="en-US" sz="2800" dirty="0"/>
              <a:t>. China also had to grant British citizens’ </a:t>
            </a:r>
            <a:r>
              <a:rPr lang="en-US" sz="2800" dirty="0">
                <a:solidFill>
                  <a:schemeClr val="bg1"/>
                </a:solidFill>
              </a:rPr>
              <a:t>extraterritoriality</a:t>
            </a:r>
            <a:r>
              <a:rPr lang="en-US" sz="2800" dirty="0"/>
              <a:t>, the right to live under their own laws and be tried in their own courts. In the years that followed, other western powers forced China to sign unequal treaties. The western powers </a:t>
            </a:r>
            <a:r>
              <a:rPr lang="en-US" sz="2800" dirty="0" smtClean="0"/>
              <a:t>carved </a:t>
            </a:r>
            <a:r>
              <a:rPr lang="en-US" sz="2800" dirty="0"/>
              <a:t>out </a:t>
            </a:r>
            <a:r>
              <a:rPr lang="en-US" sz="2800" b="1" dirty="0">
                <a:solidFill>
                  <a:schemeClr val="bg1"/>
                </a:solidFill>
              </a:rPr>
              <a:t>spheres of influence</a:t>
            </a:r>
            <a:r>
              <a:rPr lang="en-US" sz="2800" dirty="0"/>
              <a:t>, areas in which an outside power claimed exclusive trade privileges. </a:t>
            </a:r>
          </a:p>
        </p:txBody>
      </p:sp>
    </p:spTree>
    <p:extLst>
      <p:ext uri="{BB962C8B-B14F-4D97-AF65-F5344CB8AC3E}">
        <p14:creationId xmlns:p14="http://schemas.microsoft.com/office/powerpoint/2010/main" val="19392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53" y="-83166"/>
            <a:ext cx="9975092" cy="6901958"/>
          </a:xfrm>
          <a:prstGeom prst="rect">
            <a:avLst/>
          </a:prstGeom>
        </p:spPr>
      </p:pic>
    </p:spTree>
    <p:extLst>
      <p:ext uri="{BB962C8B-B14F-4D97-AF65-F5344CB8AC3E}">
        <p14:creationId xmlns:p14="http://schemas.microsoft.com/office/powerpoint/2010/main" val="2609566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617" y="291870"/>
            <a:ext cx="10306336" cy="3662541"/>
          </a:xfrm>
          <a:prstGeom prst="rect">
            <a:avLst/>
          </a:prstGeom>
        </p:spPr>
        <p:txBody>
          <a:bodyPr wrap="square">
            <a:spAutoFit/>
          </a:bodyPr>
          <a:lstStyle/>
          <a:p>
            <a:r>
              <a:rPr lang="en-US" sz="3200" b="1" dirty="0"/>
              <a:t>Unequal </a:t>
            </a:r>
            <a:r>
              <a:rPr lang="en-US" sz="3200" b="1" dirty="0" smtClean="0"/>
              <a:t>Treaties</a:t>
            </a:r>
          </a:p>
          <a:p>
            <a:r>
              <a:rPr lang="en-US" sz="3200" b="1" dirty="0" smtClean="0"/>
              <a:t> </a:t>
            </a:r>
            <a:endParaRPr lang="en-US" sz="3200" b="1" dirty="0"/>
          </a:p>
          <a:p>
            <a:r>
              <a:rPr lang="en-US" sz="2800" dirty="0"/>
              <a:t>According to the </a:t>
            </a:r>
            <a:r>
              <a:rPr lang="en-US" sz="2800" dirty="0">
                <a:solidFill>
                  <a:schemeClr val="bg1"/>
                </a:solidFill>
              </a:rPr>
              <a:t>1842 Treaty of Nanjing</a:t>
            </a:r>
            <a:r>
              <a:rPr lang="en-US" sz="2800" dirty="0"/>
              <a:t>, the Chinese were to</a:t>
            </a:r>
            <a:r>
              <a:rPr lang="en-US" sz="2800" dirty="0" smtClean="0"/>
              <a:t>:</a:t>
            </a:r>
          </a:p>
          <a:p>
            <a:endParaRPr lang="en-US" sz="2800" dirty="0"/>
          </a:p>
          <a:p>
            <a:pPr lvl="1"/>
            <a:r>
              <a:rPr lang="en-US" sz="2800" dirty="0" smtClean="0"/>
              <a:t>•</a:t>
            </a:r>
            <a:r>
              <a:rPr lang="en-US" sz="2800" dirty="0"/>
              <a:t>	Reimburse Britain for costs incurred fighting the Chinese </a:t>
            </a:r>
          </a:p>
          <a:p>
            <a:pPr lvl="1"/>
            <a:r>
              <a:rPr lang="en-US" sz="2800" dirty="0"/>
              <a:t>•	Open several ports to British trade </a:t>
            </a:r>
          </a:p>
          <a:p>
            <a:pPr lvl="1"/>
            <a:r>
              <a:rPr lang="en-US" sz="2800" dirty="0"/>
              <a:t>•	Provide Britain with complete control of Hong Kong </a:t>
            </a:r>
          </a:p>
          <a:p>
            <a:pPr lvl="1"/>
            <a:r>
              <a:rPr lang="en-US" sz="2800" dirty="0"/>
              <a:t>•	Grant extraterritoriality to British citizens living in China</a:t>
            </a:r>
          </a:p>
        </p:txBody>
      </p:sp>
    </p:spTree>
    <p:extLst>
      <p:ext uri="{BB962C8B-B14F-4D97-AF65-F5344CB8AC3E}">
        <p14:creationId xmlns:p14="http://schemas.microsoft.com/office/powerpoint/2010/main" val="2484598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333" y="227674"/>
            <a:ext cx="9692186" cy="4093428"/>
          </a:xfrm>
          <a:prstGeom prst="rect">
            <a:avLst/>
          </a:prstGeom>
        </p:spPr>
        <p:txBody>
          <a:bodyPr wrap="square">
            <a:spAutoFit/>
          </a:bodyPr>
          <a:lstStyle/>
          <a:p>
            <a:r>
              <a:rPr lang="en-US" sz="3200" b="1" dirty="0"/>
              <a:t>Chinese </a:t>
            </a:r>
            <a:r>
              <a:rPr lang="en-US" sz="3200" b="1" dirty="0" smtClean="0"/>
              <a:t>Reaction</a:t>
            </a:r>
          </a:p>
          <a:p>
            <a:endParaRPr lang="en-US" sz="3200" b="1" dirty="0"/>
          </a:p>
          <a:p>
            <a:r>
              <a:rPr lang="en-US" sz="2800" dirty="0"/>
              <a:t>Disgusted with the failed efforts of the Manchu Dynasty in ridding China of opium or foreign influence after the Opium Wars, Chinese citizens staged the </a:t>
            </a:r>
            <a:r>
              <a:rPr lang="en-US" sz="2800" dirty="0">
                <a:solidFill>
                  <a:schemeClr val="bg1"/>
                </a:solidFill>
              </a:rPr>
              <a:t>Taiping Rebellion </a:t>
            </a:r>
            <a:r>
              <a:rPr lang="en-US" sz="2800" dirty="0"/>
              <a:t>between 1850-1864. Already weakened, the Chinese officials turned to foreigners for help in putting down the rebellion, killing millions of Chinese and weakened China in the process.</a:t>
            </a:r>
          </a:p>
        </p:txBody>
      </p:sp>
    </p:spTree>
    <p:extLst>
      <p:ext uri="{BB962C8B-B14F-4D97-AF65-F5344CB8AC3E}">
        <p14:creationId xmlns:p14="http://schemas.microsoft.com/office/powerpoint/2010/main" val="2171788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681785"/>
            <a:ext cx="12191999" cy="4150553"/>
          </a:xfrm>
          <a:prstGeom prst="rect">
            <a:avLst/>
          </a:prstGeom>
        </p:spPr>
      </p:pic>
      <p:sp>
        <p:nvSpPr>
          <p:cNvPr id="2" name="Rectangle 1"/>
          <p:cNvSpPr/>
          <p:nvPr/>
        </p:nvSpPr>
        <p:spPr>
          <a:xfrm>
            <a:off x="393510" y="317648"/>
            <a:ext cx="9562531" cy="2308324"/>
          </a:xfrm>
          <a:prstGeom prst="rect">
            <a:avLst/>
          </a:prstGeom>
        </p:spPr>
        <p:txBody>
          <a:bodyPr wrap="square">
            <a:spAutoFit/>
          </a:bodyPr>
          <a:lstStyle/>
          <a:p>
            <a:r>
              <a:rPr lang="en-US" sz="3200" b="1" dirty="0"/>
              <a:t>Sino-Japanese War (1894 – 1895</a:t>
            </a:r>
            <a:r>
              <a:rPr lang="en-US" sz="3200" b="1" dirty="0" smtClean="0"/>
              <a:t>)</a:t>
            </a:r>
          </a:p>
          <a:p>
            <a:endParaRPr lang="en-US" sz="2800" b="1" dirty="0"/>
          </a:p>
          <a:p>
            <a:r>
              <a:rPr lang="en-US" sz="2800" dirty="0"/>
              <a:t>Sensing China’s weakness, Japan also went to war with China and quickly defeated </a:t>
            </a:r>
            <a:r>
              <a:rPr lang="en-US" sz="2800" dirty="0" smtClean="0"/>
              <a:t>it. </a:t>
            </a:r>
            <a:r>
              <a:rPr lang="en-US" sz="2800" dirty="0"/>
              <a:t>Japan then annexed Korea and created its own sphere of influence in China. </a:t>
            </a:r>
          </a:p>
        </p:txBody>
      </p:sp>
    </p:spTree>
    <p:extLst>
      <p:ext uri="{BB962C8B-B14F-4D97-AF65-F5344CB8AC3E}">
        <p14:creationId xmlns:p14="http://schemas.microsoft.com/office/powerpoint/2010/main" val="740446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566" y="143007"/>
            <a:ext cx="5481852" cy="4893647"/>
          </a:xfrm>
          <a:prstGeom prst="rect">
            <a:avLst/>
          </a:prstGeom>
        </p:spPr>
        <p:txBody>
          <a:bodyPr wrap="square">
            <a:spAutoFit/>
          </a:bodyPr>
          <a:lstStyle/>
          <a:p>
            <a:r>
              <a:rPr lang="en-US" sz="3200" b="1" dirty="0"/>
              <a:t>Open Door Policy</a:t>
            </a:r>
          </a:p>
          <a:p>
            <a:endParaRPr lang="en-US" sz="2800" dirty="0" smtClean="0"/>
          </a:p>
          <a:p>
            <a:r>
              <a:rPr lang="en-US" sz="2800" dirty="0" smtClean="0"/>
              <a:t>In </a:t>
            </a:r>
            <a:r>
              <a:rPr lang="en-US" sz="2800" dirty="0"/>
              <a:t>1899, fearing it would be shut off from China’s profitable trade, the U.S. proposed equal trading rights for all nations in China. American policy discouraged European powers from further dividing up China, and kept it “open” to trade with all nations. </a:t>
            </a:r>
          </a:p>
        </p:txBody>
      </p:sp>
      <p:pic>
        <p:nvPicPr>
          <p:cNvPr id="3" name="Picture 2"/>
          <p:cNvPicPr>
            <a:picLocks noChangeAspect="1"/>
          </p:cNvPicPr>
          <p:nvPr/>
        </p:nvPicPr>
        <p:blipFill>
          <a:blip r:embed="rId2"/>
          <a:stretch>
            <a:fillRect/>
          </a:stretch>
        </p:blipFill>
        <p:spPr>
          <a:xfrm>
            <a:off x="6014754" y="51801"/>
            <a:ext cx="5763264" cy="6780311"/>
          </a:xfrm>
          <a:prstGeom prst="rect">
            <a:avLst/>
          </a:prstGeom>
        </p:spPr>
      </p:pic>
    </p:spTree>
    <p:extLst>
      <p:ext uri="{BB962C8B-B14F-4D97-AF65-F5344CB8AC3E}">
        <p14:creationId xmlns:p14="http://schemas.microsoft.com/office/powerpoint/2010/main" val="1081509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BRITISH EMPIRE IN INDIA</a:t>
            </a:r>
            <a:r>
              <a:rPr lang="en-US" dirty="0"/>
              <a:t/>
            </a:r>
            <a:br>
              <a:rPr lang="en-US" dirty="0"/>
            </a:br>
            <a:endParaRPr lang="en-US" dirty="0"/>
          </a:p>
        </p:txBody>
      </p:sp>
      <p:sp>
        <p:nvSpPr>
          <p:cNvPr id="3" name="Rectangle 2"/>
          <p:cNvSpPr/>
          <p:nvPr/>
        </p:nvSpPr>
        <p:spPr>
          <a:xfrm>
            <a:off x="272954" y="2743664"/>
            <a:ext cx="11252580" cy="2677656"/>
          </a:xfrm>
          <a:prstGeom prst="rect">
            <a:avLst/>
          </a:prstGeom>
        </p:spPr>
        <p:txBody>
          <a:bodyPr wrap="square">
            <a:spAutoFit/>
          </a:bodyPr>
          <a:lstStyle/>
          <a:p>
            <a:r>
              <a:rPr lang="en-US" sz="2800" dirty="0" smtClean="0"/>
              <a:t>British </a:t>
            </a:r>
            <a:r>
              <a:rPr lang="en-US" sz="2800" dirty="0"/>
              <a:t>East India Company had established trading rights in India in the early 1600s. The company’s main objective was to make a profit for shareholders by exploiting the abundant natural resources and gaining access to the markets in India. By the mid 1800s, this company controlled three fifths of India. The company employed Indian soldiers, called </a:t>
            </a:r>
            <a:r>
              <a:rPr lang="en-US" sz="2800" dirty="0" err="1">
                <a:solidFill>
                  <a:schemeClr val="bg1"/>
                </a:solidFill>
              </a:rPr>
              <a:t>sepoys</a:t>
            </a:r>
            <a:r>
              <a:rPr lang="en-US" sz="2800" dirty="0"/>
              <a:t>. </a:t>
            </a:r>
          </a:p>
        </p:txBody>
      </p:sp>
      <p:pic>
        <p:nvPicPr>
          <p:cNvPr id="4" name="Picture 3"/>
          <p:cNvPicPr>
            <a:picLocks noChangeAspect="1"/>
          </p:cNvPicPr>
          <p:nvPr/>
        </p:nvPicPr>
        <p:blipFill>
          <a:blip r:embed="rId2"/>
          <a:stretch>
            <a:fillRect/>
          </a:stretch>
        </p:blipFill>
        <p:spPr>
          <a:xfrm>
            <a:off x="9577382" y="58215"/>
            <a:ext cx="2453119" cy="2740916"/>
          </a:xfrm>
          <a:prstGeom prst="rect">
            <a:avLst/>
          </a:prstGeom>
        </p:spPr>
      </p:pic>
    </p:spTree>
    <p:extLst>
      <p:ext uri="{BB962C8B-B14F-4D97-AF65-F5344CB8AC3E}">
        <p14:creationId xmlns:p14="http://schemas.microsoft.com/office/powerpoint/2010/main" val="4111983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8" y="608547"/>
            <a:ext cx="10231271" cy="4893647"/>
          </a:xfrm>
          <a:prstGeom prst="rect">
            <a:avLst/>
          </a:prstGeom>
        </p:spPr>
        <p:txBody>
          <a:bodyPr wrap="square">
            <a:spAutoFit/>
          </a:bodyPr>
          <a:lstStyle/>
          <a:p>
            <a:r>
              <a:rPr lang="en-US" sz="3200" b="1" dirty="0"/>
              <a:t>The </a:t>
            </a:r>
            <a:r>
              <a:rPr lang="en-US" sz="3200" b="1" dirty="0" err="1"/>
              <a:t>Sepoy</a:t>
            </a:r>
            <a:r>
              <a:rPr lang="en-US" sz="3200" b="1" dirty="0"/>
              <a:t> Mutiny</a:t>
            </a:r>
          </a:p>
          <a:p>
            <a:r>
              <a:rPr lang="en-US" sz="2800" dirty="0"/>
              <a:t>In 1857, tensions rose. The British had angered the </a:t>
            </a:r>
            <a:r>
              <a:rPr lang="en-US" sz="2800" dirty="0" err="1"/>
              <a:t>sepoys</a:t>
            </a:r>
            <a:r>
              <a:rPr lang="en-US" sz="2800" dirty="0"/>
              <a:t> by demanding that soldiers follow rules that were against their religious beliefs. The </a:t>
            </a:r>
            <a:r>
              <a:rPr lang="en-US" sz="2800" dirty="0" err="1"/>
              <a:t>Sepoy</a:t>
            </a:r>
            <a:r>
              <a:rPr lang="en-US" sz="2800" dirty="0"/>
              <a:t> Mutiny, or the </a:t>
            </a:r>
            <a:r>
              <a:rPr lang="en-US" sz="2800" dirty="0" err="1"/>
              <a:t>Sepoy</a:t>
            </a:r>
            <a:r>
              <a:rPr lang="en-US" sz="2800" dirty="0"/>
              <a:t> Rebellion, called for Hindus and Muslims to unite against the British. The British, however, crushed the revolt</a:t>
            </a:r>
            <a:r>
              <a:rPr lang="en-US" sz="2800" dirty="0" smtClean="0"/>
              <a:t>.</a:t>
            </a:r>
          </a:p>
          <a:p>
            <a:endParaRPr lang="en-US" sz="2800" dirty="0"/>
          </a:p>
          <a:p>
            <a:r>
              <a:rPr lang="en-US" sz="2800" dirty="0" smtClean="0"/>
              <a:t>The </a:t>
            </a:r>
            <a:r>
              <a:rPr lang="en-US" sz="2800" dirty="0" err="1"/>
              <a:t>Sepoy</a:t>
            </a:r>
            <a:r>
              <a:rPr lang="en-US" sz="2800" dirty="0"/>
              <a:t> Mutiny left bitter feelings. It also caused the British to change their policies. In 1858, Parliament ended the rule of the East India Company. The British government took direct command of India and sent more troops to India. </a:t>
            </a:r>
          </a:p>
        </p:txBody>
      </p:sp>
    </p:spTree>
    <p:extLst>
      <p:ext uri="{BB962C8B-B14F-4D97-AF65-F5344CB8AC3E}">
        <p14:creationId xmlns:p14="http://schemas.microsoft.com/office/powerpoint/2010/main" val="1371711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379" y="117987"/>
            <a:ext cx="11343564" cy="6678751"/>
          </a:xfrm>
          <a:prstGeom prst="rect">
            <a:avLst/>
          </a:prstGeom>
        </p:spPr>
        <p:txBody>
          <a:bodyPr wrap="square">
            <a:spAutoFit/>
          </a:bodyPr>
          <a:lstStyle/>
          <a:p>
            <a:r>
              <a:rPr lang="en-US" sz="3200" b="1" dirty="0" smtClean="0">
                <a:solidFill>
                  <a:schemeClr val="bg1"/>
                </a:solidFill>
              </a:rPr>
              <a:t>BAD EFFECTS</a:t>
            </a:r>
          </a:p>
          <a:p>
            <a:r>
              <a:rPr lang="en-US" sz="2800" dirty="0" smtClean="0">
                <a:solidFill>
                  <a:schemeClr val="bg1"/>
                </a:solidFill>
              </a:rPr>
              <a:t>•	Indian resources go to Britain</a:t>
            </a:r>
          </a:p>
          <a:p>
            <a:r>
              <a:rPr lang="en-US" sz="2800" dirty="0" smtClean="0">
                <a:solidFill>
                  <a:schemeClr val="bg1"/>
                </a:solidFill>
              </a:rPr>
              <a:t>•	British-made goods replace local goods</a:t>
            </a:r>
          </a:p>
          <a:p>
            <a:r>
              <a:rPr lang="en-US" sz="2800" dirty="0" smtClean="0">
                <a:solidFill>
                  <a:schemeClr val="bg1"/>
                </a:solidFill>
              </a:rPr>
              <a:t>•</a:t>
            </a:r>
            <a:r>
              <a:rPr lang="en-US" sz="2800" dirty="0">
                <a:solidFill>
                  <a:schemeClr val="bg1"/>
                </a:solidFill>
              </a:rPr>
              <a:t>	Farms grow crash crops rather than food crops; Indians go </a:t>
            </a:r>
            <a:r>
              <a:rPr lang="en-US" sz="2800" dirty="0" smtClean="0">
                <a:solidFill>
                  <a:schemeClr val="bg1"/>
                </a:solidFill>
              </a:rPr>
              <a:t>hungry</a:t>
            </a:r>
            <a:endParaRPr lang="en-US" sz="2800" dirty="0">
              <a:solidFill>
                <a:schemeClr val="bg1"/>
              </a:solidFill>
            </a:endParaRPr>
          </a:p>
          <a:p>
            <a:r>
              <a:rPr lang="en-US" sz="2800" dirty="0">
                <a:solidFill>
                  <a:schemeClr val="bg1"/>
                </a:solidFill>
              </a:rPr>
              <a:t>•	Top jobs go to the </a:t>
            </a:r>
            <a:r>
              <a:rPr lang="en-US" sz="2800" dirty="0" smtClean="0">
                <a:solidFill>
                  <a:schemeClr val="bg1"/>
                </a:solidFill>
              </a:rPr>
              <a:t>British</a:t>
            </a:r>
            <a:endParaRPr lang="en-US" sz="2800" dirty="0">
              <a:solidFill>
                <a:schemeClr val="bg1"/>
              </a:solidFill>
            </a:endParaRPr>
          </a:p>
          <a:p>
            <a:r>
              <a:rPr lang="en-US" sz="2800" dirty="0">
                <a:solidFill>
                  <a:schemeClr val="bg1"/>
                </a:solidFill>
              </a:rPr>
              <a:t>•	Indians are treated as </a:t>
            </a:r>
            <a:r>
              <a:rPr lang="en-US" sz="2800" dirty="0" smtClean="0">
                <a:solidFill>
                  <a:schemeClr val="bg1"/>
                </a:solidFill>
              </a:rPr>
              <a:t>inferiors</a:t>
            </a:r>
            <a:endParaRPr lang="en-US" sz="2800" dirty="0">
              <a:solidFill>
                <a:schemeClr val="bg1"/>
              </a:solidFill>
            </a:endParaRPr>
          </a:p>
          <a:p>
            <a:r>
              <a:rPr lang="en-US" sz="2800" dirty="0">
                <a:solidFill>
                  <a:schemeClr val="bg1"/>
                </a:solidFill>
              </a:rPr>
              <a:t>•	Britain tries to replace Indian culture with western </a:t>
            </a:r>
            <a:r>
              <a:rPr lang="en-US" sz="2800" dirty="0" smtClean="0">
                <a:solidFill>
                  <a:schemeClr val="bg1"/>
                </a:solidFill>
              </a:rPr>
              <a:t>ways</a:t>
            </a:r>
          </a:p>
          <a:p>
            <a:endParaRPr lang="en-US" sz="2800" dirty="0">
              <a:solidFill>
                <a:schemeClr val="bg1"/>
              </a:solidFill>
            </a:endParaRPr>
          </a:p>
          <a:p>
            <a:r>
              <a:rPr lang="en-US" sz="3200" b="1" dirty="0">
                <a:solidFill>
                  <a:schemeClr val="bg1"/>
                </a:solidFill>
              </a:rPr>
              <a:t>GOOD EFFECTS</a:t>
            </a:r>
          </a:p>
          <a:p>
            <a:r>
              <a:rPr lang="en-US" sz="2800" dirty="0">
                <a:solidFill>
                  <a:schemeClr val="bg1"/>
                </a:solidFill>
              </a:rPr>
              <a:t>•	New roads and railroads link parts of </a:t>
            </a:r>
            <a:r>
              <a:rPr lang="en-US" sz="2800" dirty="0" smtClean="0">
                <a:solidFill>
                  <a:schemeClr val="bg1"/>
                </a:solidFill>
              </a:rPr>
              <a:t>India</a:t>
            </a:r>
            <a:endParaRPr lang="en-US" sz="2800" dirty="0">
              <a:solidFill>
                <a:schemeClr val="bg1"/>
              </a:solidFill>
            </a:endParaRPr>
          </a:p>
          <a:p>
            <a:r>
              <a:rPr lang="en-US" sz="2800" dirty="0">
                <a:solidFill>
                  <a:schemeClr val="bg1"/>
                </a:solidFill>
              </a:rPr>
              <a:t>•	Telegraph and postal systems unite </a:t>
            </a:r>
            <a:r>
              <a:rPr lang="en-US" sz="2800" dirty="0" smtClean="0">
                <a:solidFill>
                  <a:schemeClr val="bg1"/>
                </a:solidFill>
              </a:rPr>
              <a:t>people</a:t>
            </a:r>
            <a:endParaRPr lang="en-US" sz="2800" dirty="0">
              <a:solidFill>
                <a:schemeClr val="bg1"/>
              </a:solidFill>
            </a:endParaRPr>
          </a:p>
          <a:p>
            <a:r>
              <a:rPr lang="en-US" sz="2800" dirty="0">
                <a:solidFill>
                  <a:schemeClr val="bg1"/>
                </a:solidFill>
              </a:rPr>
              <a:t>•	Irrigation systems improve </a:t>
            </a:r>
            <a:r>
              <a:rPr lang="en-US" sz="2800" dirty="0" smtClean="0">
                <a:solidFill>
                  <a:schemeClr val="bg1"/>
                </a:solidFill>
              </a:rPr>
              <a:t>farming</a:t>
            </a:r>
            <a:endParaRPr lang="en-US" sz="2800" dirty="0">
              <a:solidFill>
                <a:schemeClr val="bg1"/>
              </a:solidFill>
            </a:endParaRPr>
          </a:p>
          <a:p>
            <a:r>
              <a:rPr lang="en-US" sz="2800" dirty="0">
                <a:solidFill>
                  <a:schemeClr val="bg1"/>
                </a:solidFill>
              </a:rPr>
              <a:t>•	New laws mean justice for all </a:t>
            </a:r>
            <a:r>
              <a:rPr lang="en-US" sz="2800" dirty="0" smtClean="0">
                <a:solidFill>
                  <a:schemeClr val="bg1"/>
                </a:solidFill>
              </a:rPr>
              <a:t>classes</a:t>
            </a:r>
            <a:endParaRPr lang="en-US" sz="2800" dirty="0">
              <a:solidFill>
                <a:schemeClr val="bg1"/>
              </a:solidFill>
            </a:endParaRPr>
          </a:p>
          <a:p>
            <a:r>
              <a:rPr lang="en-US" sz="2800" dirty="0">
                <a:solidFill>
                  <a:schemeClr val="bg1"/>
                </a:solidFill>
              </a:rPr>
              <a:t>•	Customs that threaten human rights are </a:t>
            </a:r>
            <a:r>
              <a:rPr lang="en-US" sz="2800" dirty="0" smtClean="0">
                <a:solidFill>
                  <a:schemeClr val="bg1"/>
                </a:solidFill>
              </a:rPr>
              <a:t>ended</a:t>
            </a:r>
          </a:p>
          <a:p>
            <a:endParaRPr lang="en-US" sz="2800" dirty="0">
              <a:solidFill>
                <a:schemeClr val="bg1"/>
              </a:solidFill>
            </a:endParaRPr>
          </a:p>
        </p:txBody>
      </p:sp>
    </p:spTree>
    <p:extLst>
      <p:ext uri="{BB962C8B-B14F-4D97-AF65-F5344CB8AC3E}">
        <p14:creationId xmlns:p14="http://schemas.microsoft.com/office/powerpoint/2010/main" val="2267288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7" y="2551837"/>
            <a:ext cx="10904560" cy="2246769"/>
          </a:xfrm>
          <a:prstGeom prst="rect">
            <a:avLst/>
          </a:prstGeom>
        </p:spPr>
        <p:txBody>
          <a:bodyPr wrap="square">
            <a:spAutoFit/>
          </a:bodyPr>
          <a:lstStyle/>
          <a:p>
            <a:r>
              <a:rPr lang="en-US" sz="2800" dirty="0"/>
              <a:t>All of India united for the first time under one political system. In 1885, a group of educated Indians formed the </a:t>
            </a:r>
            <a:r>
              <a:rPr lang="en-US" sz="2800" b="1" dirty="0">
                <a:solidFill>
                  <a:schemeClr val="accent4"/>
                </a:solidFill>
              </a:rPr>
              <a:t>Indian National Congress</a:t>
            </a:r>
            <a:r>
              <a:rPr lang="en-US" sz="2800" dirty="0"/>
              <a:t>. Some view this as the first act of Indian independence, which would not be achieved until after WWII with the formation of the countries of India and Pakistan.</a:t>
            </a:r>
          </a:p>
        </p:txBody>
      </p:sp>
      <p:pic>
        <p:nvPicPr>
          <p:cNvPr id="3" name="Picture 2"/>
          <p:cNvPicPr>
            <a:picLocks noChangeAspect="1"/>
          </p:cNvPicPr>
          <p:nvPr/>
        </p:nvPicPr>
        <p:blipFill>
          <a:blip r:embed="rId2"/>
          <a:stretch>
            <a:fillRect/>
          </a:stretch>
        </p:blipFill>
        <p:spPr>
          <a:xfrm>
            <a:off x="1576317" y="102358"/>
            <a:ext cx="8222776" cy="2371219"/>
          </a:xfrm>
          <a:prstGeom prst="rect">
            <a:avLst/>
          </a:prstGeom>
        </p:spPr>
      </p:pic>
    </p:spTree>
    <p:extLst>
      <p:ext uri="{BB962C8B-B14F-4D97-AF65-F5344CB8AC3E}">
        <p14:creationId xmlns:p14="http://schemas.microsoft.com/office/powerpoint/2010/main" val="89123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IMPERIALISM IN CHINA</a:t>
            </a:r>
            <a:r>
              <a:rPr lang="en-US" dirty="0"/>
              <a:t/>
            </a:r>
            <a:br>
              <a:rPr lang="en-US" dirty="0"/>
            </a:br>
            <a:endParaRPr lang="en-US" dirty="0"/>
          </a:p>
        </p:txBody>
      </p:sp>
      <p:sp>
        <p:nvSpPr>
          <p:cNvPr id="3" name="Rectangle 2"/>
          <p:cNvSpPr/>
          <p:nvPr/>
        </p:nvSpPr>
        <p:spPr>
          <a:xfrm>
            <a:off x="423080" y="2188908"/>
            <a:ext cx="10911385" cy="3108543"/>
          </a:xfrm>
          <a:prstGeom prst="rect">
            <a:avLst/>
          </a:prstGeom>
        </p:spPr>
        <p:txBody>
          <a:bodyPr wrap="square">
            <a:spAutoFit/>
          </a:bodyPr>
          <a:lstStyle/>
          <a:p>
            <a:r>
              <a:rPr lang="en-US" sz="2800" dirty="0" smtClean="0"/>
              <a:t>In </a:t>
            </a:r>
            <a:r>
              <a:rPr lang="en-US" sz="2800" dirty="0"/>
              <a:t>the early 1800s, the British treasury was being depleted due to its dependence upon imported tea from China. The Chinese still considered their nation to be the Middle Kingdom, and therefore viewed the goods the Europeans brought to trade with as nearly worthless trinkets. To solve this trade imbalance Britain imported opium processed from poppy plants grown in the Crown Colony of India, into China.</a:t>
            </a:r>
          </a:p>
        </p:txBody>
      </p:sp>
    </p:spTree>
    <p:extLst>
      <p:ext uri="{BB962C8B-B14F-4D97-AF65-F5344CB8AC3E}">
        <p14:creationId xmlns:p14="http://schemas.microsoft.com/office/powerpoint/2010/main" val="369503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8937" y="71295"/>
            <a:ext cx="8918173" cy="6702617"/>
          </a:xfrm>
          <a:prstGeom prst="rect">
            <a:avLst/>
          </a:prstGeom>
        </p:spPr>
      </p:pic>
    </p:spTree>
    <p:extLst>
      <p:ext uri="{BB962C8B-B14F-4D97-AF65-F5344CB8AC3E}">
        <p14:creationId xmlns:p14="http://schemas.microsoft.com/office/powerpoint/2010/main" val="408392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5712" y="1665027"/>
            <a:ext cx="4373846" cy="5160546"/>
          </a:xfrm>
          <a:prstGeom prst="rect">
            <a:avLst/>
          </a:prstGeom>
        </p:spPr>
      </p:pic>
      <p:sp>
        <p:nvSpPr>
          <p:cNvPr id="2" name="Title 1"/>
          <p:cNvSpPr>
            <a:spLocks noGrp="1"/>
          </p:cNvSpPr>
          <p:nvPr>
            <p:ph type="title"/>
          </p:nvPr>
        </p:nvSpPr>
        <p:spPr/>
        <p:txBody>
          <a:bodyPr/>
          <a:lstStyle/>
          <a:p>
            <a:r>
              <a:rPr lang="en-US" b="1" dirty="0"/>
              <a:t>Opium War</a:t>
            </a:r>
            <a:r>
              <a:rPr lang="en-US" dirty="0"/>
              <a:t/>
            </a:r>
            <a:br>
              <a:rPr lang="en-US" dirty="0"/>
            </a:br>
            <a:endParaRPr lang="en-US" dirty="0"/>
          </a:p>
        </p:txBody>
      </p:sp>
      <p:sp>
        <p:nvSpPr>
          <p:cNvPr id="3" name="Rectangle 2"/>
          <p:cNvSpPr/>
          <p:nvPr/>
        </p:nvSpPr>
        <p:spPr>
          <a:xfrm>
            <a:off x="564108" y="2164897"/>
            <a:ext cx="6989928" cy="2246769"/>
          </a:xfrm>
          <a:prstGeom prst="rect">
            <a:avLst/>
          </a:prstGeom>
        </p:spPr>
        <p:txBody>
          <a:bodyPr wrap="square">
            <a:spAutoFit/>
          </a:bodyPr>
          <a:lstStyle/>
          <a:p>
            <a:r>
              <a:rPr lang="en-US" sz="2800" dirty="0" smtClean="0"/>
              <a:t>China </a:t>
            </a:r>
            <a:r>
              <a:rPr lang="en-US" sz="2800" dirty="0"/>
              <a:t>tried to halt imports of the addictive drug by destroying a British shipment of opium. In 1839, to keep trade open, the British fought with China in a conflict called the </a:t>
            </a:r>
            <a:r>
              <a:rPr lang="en-US" sz="2800" dirty="0">
                <a:solidFill>
                  <a:schemeClr val="bg1"/>
                </a:solidFill>
              </a:rPr>
              <a:t>Opium </a:t>
            </a:r>
            <a:r>
              <a:rPr lang="en-US" sz="2800" dirty="0" smtClean="0">
                <a:solidFill>
                  <a:schemeClr val="bg1"/>
                </a:solidFill>
              </a:rPr>
              <a:t>War.</a:t>
            </a:r>
            <a:r>
              <a:rPr lang="en-US" sz="2800" dirty="0" smtClean="0"/>
              <a:t>. </a:t>
            </a:r>
            <a:endParaRPr lang="en-US" sz="2800" dirty="0"/>
          </a:p>
        </p:txBody>
      </p:sp>
    </p:spTree>
    <p:extLst>
      <p:ext uri="{BB962C8B-B14F-4D97-AF65-F5344CB8AC3E}">
        <p14:creationId xmlns:p14="http://schemas.microsoft.com/office/powerpoint/2010/main" val="3348328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7482" y="0"/>
            <a:ext cx="5605676" cy="6733545"/>
          </a:xfrm>
          <a:prstGeom prst="rect">
            <a:avLst/>
          </a:prstGeom>
        </p:spPr>
      </p:pic>
      <p:pic>
        <p:nvPicPr>
          <p:cNvPr id="3" name="Picture 2"/>
          <p:cNvPicPr>
            <a:picLocks noChangeAspect="1"/>
          </p:cNvPicPr>
          <p:nvPr/>
        </p:nvPicPr>
        <p:blipFill>
          <a:blip r:embed="rId3"/>
          <a:stretch>
            <a:fillRect/>
          </a:stretch>
        </p:blipFill>
        <p:spPr>
          <a:xfrm>
            <a:off x="6758959" y="353135"/>
            <a:ext cx="5433041" cy="3911789"/>
          </a:xfrm>
          <a:prstGeom prst="rect">
            <a:avLst/>
          </a:prstGeom>
        </p:spPr>
      </p:pic>
    </p:spTree>
    <p:extLst>
      <p:ext uri="{BB962C8B-B14F-4D97-AF65-F5344CB8AC3E}">
        <p14:creationId xmlns:p14="http://schemas.microsoft.com/office/powerpoint/2010/main" val="1446368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315</TotalTime>
  <Words>618</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IMPERIALISM</vt:lpstr>
      <vt:lpstr>THE BRITISH EMPIRE IN INDIA </vt:lpstr>
      <vt:lpstr>PowerPoint Presentation</vt:lpstr>
      <vt:lpstr>PowerPoint Presentation</vt:lpstr>
      <vt:lpstr>PowerPoint Presentation</vt:lpstr>
      <vt:lpstr>IMPERIALISM IN CHINA </vt:lpstr>
      <vt:lpstr>PowerPoint Presentation</vt:lpstr>
      <vt:lpstr>Opium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IMPERIALISM</dc:title>
  <dc:creator>Ted R. Blanchard</dc:creator>
  <cp:lastModifiedBy>Ted Blanchard</cp:lastModifiedBy>
  <cp:revision>41</cp:revision>
  <dcterms:created xsi:type="dcterms:W3CDTF">2016-07-06T13:29:34Z</dcterms:created>
  <dcterms:modified xsi:type="dcterms:W3CDTF">2016-09-28T14:09:18Z</dcterms:modified>
</cp:coreProperties>
</file>