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5"/>
  </p:notesMasterIdLst>
  <p:handoutMasterIdLst>
    <p:handoutMasterId r:id="rId26"/>
  </p:handoutMasterIdLst>
  <p:sldIdLst>
    <p:sldId id="265" r:id="rId3"/>
    <p:sldId id="266" r:id="rId4"/>
    <p:sldId id="270" r:id="rId5"/>
    <p:sldId id="271" r:id="rId6"/>
    <p:sldId id="272" r:id="rId7"/>
    <p:sldId id="273" r:id="rId8"/>
    <p:sldId id="274" r:id="rId9"/>
    <p:sldId id="275" r:id="rId10"/>
    <p:sldId id="277" r:id="rId11"/>
    <p:sldId id="278" r:id="rId12"/>
    <p:sldId id="279" r:id="rId13"/>
    <p:sldId id="280" r:id="rId14"/>
    <p:sldId id="267" r:id="rId15"/>
    <p:sldId id="281" r:id="rId16"/>
    <p:sldId id="282" r:id="rId17"/>
    <p:sldId id="283" r:id="rId18"/>
    <p:sldId id="284" r:id="rId19"/>
    <p:sldId id="285" r:id="rId20"/>
    <p:sldId id="286" r:id="rId21"/>
    <p:sldId id="287" r:id="rId22"/>
    <p:sldId id="288"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70" d="100"/>
          <a:sy n="70" d="100"/>
        </p:scale>
        <p:origin x="525" y="33"/>
      </p:cViewPr>
      <p:guideLst>
        <p:guide orient="horz" pos="2160"/>
        <p:guide pos="3840"/>
      </p:guideLst>
    </p:cSldViewPr>
  </p:slideViewPr>
  <p:notesTextViewPr>
    <p:cViewPr>
      <p:scale>
        <a:sx n="3" d="2"/>
        <a:sy n="3" d="2"/>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999BDA-BD19-4064-BF2C-14D89FF3C190}" type="datetimeFigureOut">
              <a:rPr lang="en-US" smtClean="0"/>
              <a:t>3/22/2017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328E8E-C91D-44A0-93D6-1E4294D2C6F9}" type="slidenum">
              <a:rPr lang="en-US" smtClean="0"/>
              <a:t>‹#›</a:t>
            </a:fld>
            <a:endParaRPr lang="en-US"/>
          </a:p>
        </p:txBody>
      </p:sp>
    </p:spTree>
    <p:extLst>
      <p:ext uri="{BB962C8B-B14F-4D97-AF65-F5344CB8AC3E}">
        <p14:creationId xmlns:p14="http://schemas.microsoft.com/office/powerpoint/2010/main" val="188180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DF147-A9B1-468D-860B-052CCDB90DB6}"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8310F-3F7A-4A9C-892D-242CD6C3803D}" type="slidenum">
              <a:rPr lang="en-US" smtClean="0"/>
              <a:t>‹#›</a:t>
            </a:fld>
            <a:endParaRPr lang="en-US"/>
          </a:p>
        </p:txBody>
      </p:sp>
    </p:spTree>
    <p:extLst>
      <p:ext uri="{BB962C8B-B14F-4D97-AF65-F5344CB8AC3E}">
        <p14:creationId xmlns:p14="http://schemas.microsoft.com/office/powerpoint/2010/main" val="53605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t>1</a:t>
            </a:fld>
            <a:endParaRPr lang="en-US"/>
          </a:p>
        </p:txBody>
      </p:sp>
    </p:spTree>
    <p:extLst>
      <p:ext uri="{BB962C8B-B14F-4D97-AF65-F5344CB8AC3E}">
        <p14:creationId xmlns:p14="http://schemas.microsoft.com/office/powerpoint/2010/main" val="3327900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C3B0C-DDAB-42F4-8C24-B1FE6CABC65D}" type="datetime1">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6">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2" name="Title 1"/>
          <p:cNvSpPr>
            <a:spLocks noGrp="1"/>
          </p:cNvSpPr>
          <p:nvPr>
            <p:ph type="ctrTitle"/>
          </p:nvPr>
        </p:nvSpPr>
        <p:spPr>
          <a:xfrm>
            <a:off x="1524000" y="1041400"/>
            <a:ext cx="9144000" cy="2387600"/>
          </a:xfrm>
        </p:spPr>
        <p:txBody>
          <a:bodyPr anchor="b"/>
          <a:lstStyle>
            <a:lvl1pPr algn="ctr">
              <a:defRPr sz="6000">
                <a:solidFill>
                  <a:schemeClr val="accent6">
                    <a:lumMod val="20000"/>
                    <a:lumOff val="8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74593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588C6A-E15D-42F1-AAF6-839123805FBB}" type="datetime1">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69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C44DB9-A473-442C-B086-D1F93506A4BE}" type="datetime1">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156697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399991-E95B-472C-BB57-B5B9032A924B}" type="datetime1">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226726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A97AFD-ABC7-4364-90EF-95B15C8A323B}" type="datetime1">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Text Placeholder 2"/>
          <p:cNvSpPr>
            <a:spLocks noGrp="1"/>
          </p:cNvSpPr>
          <p:nvPr>
            <p:ph type="body" idx="1"/>
          </p:nvPr>
        </p:nvSpPr>
        <p:spPr>
          <a:xfrm>
            <a:off x="1219200" y="4589463"/>
            <a:ext cx="1012825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1219200" y="1709738"/>
            <a:ext cx="10128250" cy="2862262"/>
          </a:xfrm>
        </p:spPr>
        <p:txBody>
          <a:bodyPr anchor="b"/>
          <a:lstStyle>
            <a:lvl1pPr>
              <a:defRPr sz="6000"/>
            </a:lvl1pPr>
          </a:lstStyle>
          <a:p>
            <a:r>
              <a:rPr lang="en-US" smtClean="0"/>
              <a:t>Click to edit Master title style</a:t>
            </a:r>
            <a:endParaRPr lang="en-US"/>
          </a:p>
        </p:txBody>
      </p:sp>
    </p:spTree>
    <p:extLst>
      <p:ext uri="{BB962C8B-B14F-4D97-AF65-F5344CB8AC3E}">
        <p14:creationId xmlns:p14="http://schemas.microsoft.com/office/powerpoint/2010/main" val="341607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3AE068-E05A-439C-97F8-45AC8119FCD5}" type="datetime1">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t>‹#›</a:t>
            </a:fld>
            <a:endParaRPr lang="en-US"/>
          </a:p>
        </p:txBody>
      </p:sp>
      <p:sp>
        <p:nvSpPr>
          <p:cNvPr id="4" name="Content Placeholder 3"/>
          <p:cNvSpPr>
            <a:spLocks noGrp="1"/>
          </p:cNvSpPr>
          <p:nvPr>
            <p:ph sz="half" idx="2"/>
          </p:nvPr>
        </p:nvSpPr>
        <p:spPr>
          <a:xfrm>
            <a:off x="6365111" y="1825625"/>
            <a:ext cx="49834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1224296" y="1825625"/>
            <a:ext cx="49834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228825" y="365125"/>
            <a:ext cx="10134600"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41278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01B03B3-DEE5-43F8-925B-912AA65DCD81}" type="datetime1">
              <a:rPr lang="en-US" smtClean="0"/>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422B5-12DA-40CC-AE4D-EB9F472458FF}" type="slidenum">
              <a:rPr lang="en-US" smtClean="0"/>
              <a:t>‹#›</a:t>
            </a:fld>
            <a:endParaRPr lang="en-US"/>
          </a:p>
        </p:txBody>
      </p:sp>
      <p:sp>
        <p:nvSpPr>
          <p:cNvPr id="6" name="Content Placeholder 5"/>
          <p:cNvSpPr>
            <a:spLocks noGrp="1"/>
          </p:cNvSpPr>
          <p:nvPr>
            <p:ph sz="quarter" idx="4"/>
          </p:nvPr>
        </p:nvSpPr>
        <p:spPr>
          <a:xfrm>
            <a:off x="6369832" y="2193925"/>
            <a:ext cx="49834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69832" y="1489075"/>
            <a:ext cx="4983480" cy="641350"/>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24454" y="2193925"/>
            <a:ext cx="49834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1224454" y="1489075"/>
            <a:ext cx="4983480" cy="641350"/>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224454" y="274638"/>
            <a:ext cx="10122996"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79035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B90C9F-8B7D-49D2-9820-A92EA66BAD43}" type="datetime1">
              <a:rPr lang="en-US" smtClean="0"/>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2422B5-12DA-40CC-AE4D-EB9F472458FF}"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73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4059C-4DF7-43AB-9953-A9E9C32BDFAB}" type="datetime1">
              <a:rPr lang="en-US" smtClean="0"/>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422B5-12DA-40CC-AE4D-EB9F472458FF}" type="slidenum">
              <a:rPr lang="en-US" smtClean="0"/>
              <a:t>‹#›</a:t>
            </a:fld>
            <a:endParaRPr lang="en-US"/>
          </a:p>
        </p:txBody>
      </p:sp>
    </p:spTree>
    <p:extLst>
      <p:ext uri="{BB962C8B-B14F-4D97-AF65-F5344CB8AC3E}">
        <p14:creationId xmlns:p14="http://schemas.microsoft.com/office/powerpoint/2010/main" val="415038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7C3EC7-B7A8-467B-A043-A6BA6621D453}" type="datetime1">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t>‹#›</a:t>
            </a:fld>
            <a:endParaRPr lang="en-US"/>
          </a:p>
        </p:txBody>
      </p:sp>
      <p:sp>
        <p:nvSpPr>
          <p:cNvPr id="3" name="Content Placeholder 2"/>
          <p:cNvSpPr>
            <a:spLocks noGrp="1"/>
          </p:cNvSpPr>
          <p:nvPr>
            <p:ph idx="1"/>
          </p:nvPr>
        </p:nvSpPr>
        <p:spPr>
          <a:xfrm>
            <a:off x="5411619" y="987425"/>
            <a:ext cx="59436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2913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122913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114110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656EBB-3674-4C80-A7FF-3B979F5315DA}" type="datetime1">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t>‹#›</a:t>
            </a:fld>
            <a:endParaRPr lang="en-US"/>
          </a:p>
        </p:txBody>
      </p:sp>
      <p:sp>
        <p:nvSpPr>
          <p:cNvPr id="3" name="Picture Placeholder 2"/>
          <p:cNvSpPr>
            <a:spLocks noGrp="1"/>
          </p:cNvSpPr>
          <p:nvPr>
            <p:ph type="pic" idx="1"/>
          </p:nvPr>
        </p:nvSpPr>
        <p:spPr>
          <a:xfrm>
            <a:off x="5396249" y="987425"/>
            <a:ext cx="59436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22767"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1222767"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426013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1248508" cy="365125"/>
          </a:xfrm>
          <a:prstGeom prst="rect">
            <a:avLst/>
          </a:prstGeom>
        </p:spPr>
        <p:txBody>
          <a:bodyPr vert="horz" lIns="91440" tIns="45720" rIns="91440" bIns="45720" rtlCol="0" anchor="ctr"/>
          <a:lstStyle>
            <a:lvl1pPr algn="l">
              <a:defRPr sz="1200">
                <a:solidFill>
                  <a:schemeClr val="accent6">
                    <a:lumMod val="20000"/>
                    <a:lumOff val="80000"/>
                  </a:schemeClr>
                </a:solidFill>
              </a:defRPr>
            </a:lvl1pPr>
          </a:lstStyle>
          <a:p>
            <a:fld id="{79F0484A-F300-4B64-A3A1-4509DE43DA60}" type="datetime1">
              <a:rPr lang="en-US" smtClean="0"/>
              <a:t>3/22/2017</a:t>
            </a:fld>
            <a:endParaRPr lang="en-US" dirty="0"/>
          </a:p>
        </p:txBody>
      </p:sp>
      <p:sp>
        <p:nvSpPr>
          <p:cNvPr id="5" name="Footer Placeholder 4"/>
          <p:cNvSpPr>
            <a:spLocks noGrp="1"/>
          </p:cNvSpPr>
          <p:nvPr>
            <p:ph type="ftr" sz="quarter" idx="3"/>
          </p:nvPr>
        </p:nvSpPr>
        <p:spPr>
          <a:xfrm>
            <a:off x="3147644" y="6356350"/>
            <a:ext cx="5926015" cy="365125"/>
          </a:xfrm>
          <a:prstGeom prst="rect">
            <a:avLst/>
          </a:prstGeom>
        </p:spPr>
        <p:txBody>
          <a:bodyPr vert="horz" lIns="91440" tIns="45720" rIns="91440" bIns="45720" rtlCol="0" anchor="ctr"/>
          <a:lstStyle>
            <a:lvl1pPr algn="ctr">
              <a:defRPr sz="1200">
                <a:solidFill>
                  <a:schemeClr val="accent6">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0585938" y="6356350"/>
            <a:ext cx="767862" cy="365125"/>
          </a:xfrm>
          <a:prstGeom prst="rect">
            <a:avLst/>
          </a:prstGeom>
        </p:spPr>
        <p:txBody>
          <a:bodyPr vert="horz" lIns="91440" tIns="45720" rIns="91440" bIns="45720" rtlCol="0" anchor="ctr"/>
          <a:lstStyle>
            <a:lvl1pPr algn="r">
              <a:defRPr sz="1200">
                <a:solidFill>
                  <a:schemeClr val="accent6">
                    <a:lumMod val="20000"/>
                    <a:lumOff val="80000"/>
                  </a:schemeClr>
                </a:solidFill>
              </a:defRPr>
            </a:lvl1pPr>
          </a:lstStyle>
          <a:p>
            <a:fld id="{842422B5-12DA-40CC-AE4D-EB9F472458FF}" type="slidenum">
              <a:rPr lang="en-US" smtClean="0"/>
              <a:pPr/>
              <a:t>‹#›</a:t>
            </a:fld>
            <a:endParaRPr lang="en-US"/>
          </a:p>
        </p:txBody>
      </p:sp>
      <p:sp>
        <p:nvSpPr>
          <p:cNvPr id="3" name="Text Placeholder 2"/>
          <p:cNvSpPr>
            <a:spLocks noGrp="1"/>
          </p:cNvSpPr>
          <p:nvPr>
            <p:ph type="body" idx="1"/>
          </p:nvPr>
        </p:nvSpPr>
        <p:spPr>
          <a:xfrm>
            <a:off x="1219200" y="1825625"/>
            <a:ext cx="10134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219200" y="365125"/>
            <a:ext cx="10134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731899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b="0" kern="1200" cap="none" spc="0">
          <a:ln w="0">
            <a:solidFill>
              <a:schemeClr val="accent1">
                <a:lumMod val="75000"/>
              </a:schemeClr>
            </a:solidFill>
          </a:ln>
          <a:solidFill>
            <a:schemeClr val="accent6"/>
          </a:solidFill>
          <a:effectLst>
            <a:outerShdw blurRad="38100" dist="25400" dir="5400000" algn="ctr" rotWithShape="0">
              <a:srgbClr val="6E747A">
                <a:alpha val="43000"/>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800" kern="1200">
          <a:solidFill>
            <a:schemeClr val="accent6">
              <a:lumMod val="20000"/>
              <a:lumOff val="80000"/>
            </a:schemeClr>
          </a:solidFill>
          <a:latin typeface="+mn-lt"/>
          <a:ea typeface="+mn-ea"/>
          <a:cs typeface="+mn-cs"/>
        </a:defRPr>
      </a:lvl1pPr>
      <a:lvl2pPr marL="6858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400" kern="1200">
          <a:solidFill>
            <a:schemeClr val="accent6">
              <a:lumMod val="20000"/>
              <a:lumOff val="80000"/>
            </a:schemeClr>
          </a:solidFill>
          <a:latin typeface="+mn-lt"/>
          <a:ea typeface="+mn-ea"/>
          <a:cs typeface="+mn-cs"/>
        </a:defRPr>
      </a:lvl2pPr>
      <a:lvl3pPr marL="11430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000" kern="1200">
          <a:solidFill>
            <a:schemeClr val="accent6">
              <a:lumMod val="20000"/>
              <a:lumOff val="80000"/>
            </a:schemeClr>
          </a:solidFill>
          <a:latin typeface="+mn-lt"/>
          <a:ea typeface="+mn-ea"/>
          <a:cs typeface="+mn-cs"/>
        </a:defRPr>
      </a:lvl3pPr>
      <a:lvl4pPr marL="16002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4pPr>
      <a:lvl5pPr marL="20574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5pPr>
      <a:lvl6pPr marL="25146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6pPr>
      <a:lvl7pPr marL="29718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7pPr>
      <a:lvl8pPr marL="34290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8pPr>
      <a:lvl9pPr marL="38862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768" userDrawn="1">
          <p15:clr>
            <a:srgbClr val="F26B43"/>
          </p15:clr>
        </p15:guide>
        <p15:guide id="2" pos="7152" userDrawn="1">
          <p15:clr>
            <a:srgbClr val="F26B43"/>
          </p15:clr>
        </p15:guide>
        <p15:guide id="3"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effectLst/>
              </a:rPr>
              <a:t>MIDDLE EAST</a:t>
            </a:r>
            <a:endParaRPr lang="en-US" b="1" dirty="0"/>
          </a:p>
        </p:txBody>
      </p:sp>
    </p:spTree>
    <p:extLst>
      <p:ext uri="{BB962C8B-B14F-4D97-AF65-F5344CB8AC3E}">
        <p14:creationId xmlns:p14="http://schemas.microsoft.com/office/powerpoint/2010/main" val="372761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1854492"/>
            <a:ext cx="10112477" cy="4682786"/>
          </a:xfrm>
        </p:spPr>
        <p:txBody>
          <a:bodyPr>
            <a:normAutofit/>
          </a:bodyPr>
          <a:lstStyle/>
          <a:p>
            <a:pPr algn="l"/>
            <a:r>
              <a:rPr lang="en-US" dirty="0" smtClean="0"/>
              <a:t>3</a:t>
            </a:r>
            <a:r>
              <a:rPr lang="en-US" dirty="0"/>
              <a:t>.  Six-Day War (1967) many Palestinians under Israeli rule at end of</a:t>
            </a:r>
          </a:p>
          <a:p>
            <a:r>
              <a:rPr lang="en-US" dirty="0"/>
              <a:t>		-Egypt &amp; Jordan begun cutting off all ports to Israel-Israel attacks and wins big!   Triple their land, Israelis win Gaza strip from Egypt, Golan Heights from Syria, &amp; West Bank from Jordan.  </a:t>
            </a:r>
          </a:p>
          <a:p>
            <a:r>
              <a:rPr lang="en-US" dirty="0"/>
              <a:t>	***Biggest Problem of Wars-Arab Refugees-those who flee (1948 War increase) must be taken in by other Arab countries or go to UN refugee camps under Israeli control</a:t>
            </a:r>
          </a:p>
          <a:p>
            <a:r>
              <a:rPr lang="en-US" dirty="0"/>
              <a:t>	-Bad conditions, riots-over 1 million under Israeli control after the 1967 war.</a:t>
            </a:r>
          </a:p>
          <a:p>
            <a:r>
              <a:rPr lang="en-US" dirty="0"/>
              <a:t>	 </a:t>
            </a:r>
          </a:p>
          <a:p>
            <a:r>
              <a:rPr lang="en-US" dirty="0"/>
              <a:t>	</a:t>
            </a:r>
          </a:p>
          <a:p>
            <a:endParaRPr lang="en-US" dirty="0"/>
          </a:p>
        </p:txBody>
      </p:sp>
      <p:sp>
        <p:nvSpPr>
          <p:cNvPr id="3" name="Title 2"/>
          <p:cNvSpPr>
            <a:spLocks noGrp="1"/>
          </p:cNvSpPr>
          <p:nvPr>
            <p:ph type="ctrTitle"/>
          </p:nvPr>
        </p:nvSpPr>
        <p:spPr>
          <a:xfrm>
            <a:off x="1356494" y="439851"/>
            <a:ext cx="9476096" cy="1223909"/>
          </a:xfrm>
        </p:spPr>
        <p:txBody>
          <a:bodyPr>
            <a:normAutofit fontScale="90000"/>
          </a:bodyPr>
          <a:lstStyle/>
          <a:p>
            <a:r>
              <a:rPr lang="en-US" dirty="0"/>
              <a:t>What </a:t>
            </a:r>
            <a:r>
              <a:rPr lang="en-US" dirty="0" smtClean="0"/>
              <a:t>has </a:t>
            </a:r>
            <a:r>
              <a:rPr lang="en-US" dirty="0"/>
              <a:t>been the results of the Arab-Israeli </a:t>
            </a:r>
            <a:r>
              <a:rPr lang="en-US" dirty="0" smtClean="0"/>
              <a:t>Conflict?</a:t>
            </a:r>
            <a:endParaRPr lang="en-US" dirty="0"/>
          </a:p>
        </p:txBody>
      </p:sp>
      <p:pic>
        <p:nvPicPr>
          <p:cNvPr id="4" name="Picture 3"/>
          <p:cNvPicPr>
            <a:picLocks noChangeAspect="1"/>
          </p:cNvPicPr>
          <p:nvPr/>
        </p:nvPicPr>
        <p:blipFill>
          <a:blip r:embed="rId2"/>
          <a:stretch>
            <a:fillRect/>
          </a:stretch>
        </p:blipFill>
        <p:spPr>
          <a:xfrm>
            <a:off x="10832590" y="249118"/>
            <a:ext cx="1146696" cy="802687"/>
          </a:xfrm>
          <a:prstGeom prst="rect">
            <a:avLst/>
          </a:prstGeom>
        </p:spPr>
      </p:pic>
      <p:pic>
        <p:nvPicPr>
          <p:cNvPr id="5" name="Picture 4"/>
          <p:cNvPicPr>
            <a:picLocks noChangeAspect="1"/>
          </p:cNvPicPr>
          <p:nvPr/>
        </p:nvPicPr>
        <p:blipFill>
          <a:blip r:embed="rId3"/>
          <a:stretch>
            <a:fillRect/>
          </a:stretch>
        </p:blipFill>
        <p:spPr>
          <a:xfrm>
            <a:off x="212715" y="249118"/>
            <a:ext cx="1143779" cy="640516"/>
          </a:xfrm>
          <a:prstGeom prst="rect">
            <a:avLst/>
          </a:prstGeom>
        </p:spPr>
      </p:pic>
    </p:spTree>
    <p:extLst>
      <p:ext uri="{BB962C8B-B14F-4D97-AF65-F5344CB8AC3E}">
        <p14:creationId xmlns:p14="http://schemas.microsoft.com/office/powerpoint/2010/main" val="282203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2715" y="1846402"/>
            <a:ext cx="11757546" cy="4170658"/>
          </a:xfrm>
        </p:spPr>
        <p:txBody>
          <a:bodyPr>
            <a:normAutofit/>
          </a:bodyPr>
          <a:lstStyle/>
          <a:p>
            <a:pPr algn="l"/>
            <a:r>
              <a:rPr lang="en-US" sz="3600" dirty="0" smtClean="0"/>
              <a:t>-After </a:t>
            </a:r>
            <a:r>
              <a:rPr lang="en-US" sz="3600" dirty="0"/>
              <a:t>the 6 day war, more and more Palestinian Groups came under on </a:t>
            </a:r>
            <a:r>
              <a:rPr lang="en-US" sz="3600" dirty="0" smtClean="0"/>
              <a:t>organization- </a:t>
            </a:r>
            <a:r>
              <a:rPr lang="en-US" sz="3600" b="1" dirty="0" smtClean="0">
                <a:solidFill>
                  <a:srgbClr val="C00000"/>
                </a:solidFill>
              </a:rPr>
              <a:t>PLO</a:t>
            </a:r>
            <a:r>
              <a:rPr lang="en-US" sz="3600" dirty="0" smtClean="0"/>
              <a:t> </a:t>
            </a:r>
            <a:r>
              <a:rPr lang="en-US" sz="3600" dirty="0"/>
              <a:t>(</a:t>
            </a:r>
            <a:r>
              <a:rPr lang="en-US" sz="3600" b="1" dirty="0">
                <a:solidFill>
                  <a:srgbClr val="C00000"/>
                </a:solidFill>
              </a:rPr>
              <a:t>Palestinian Liberation </a:t>
            </a:r>
            <a:r>
              <a:rPr lang="en-US" sz="3600" b="1" dirty="0" smtClean="0">
                <a:solidFill>
                  <a:srgbClr val="C00000"/>
                </a:solidFill>
              </a:rPr>
              <a:t>Organization</a:t>
            </a:r>
            <a:r>
              <a:rPr lang="en-US" sz="3600" dirty="0" smtClean="0"/>
              <a:t>)</a:t>
            </a:r>
          </a:p>
          <a:p>
            <a:pPr algn="l"/>
            <a:r>
              <a:rPr lang="en-US" sz="3600" smtClean="0"/>
              <a:t>Leader </a:t>
            </a:r>
            <a:r>
              <a:rPr lang="en-US" sz="3600" smtClean="0"/>
              <a:t>was </a:t>
            </a:r>
            <a:r>
              <a:rPr lang="en-US" sz="3600" b="1" dirty="0" err="1">
                <a:solidFill>
                  <a:schemeClr val="tx1">
                    <a:lumMod val="95000"/>
                    <a:lumOff val="5000"/>
                  </a:schemeClr>
                </a:solidFill>
              </a:rPr>
              <a:t>Yassar</a:t>
            </a:r>
            <a:r>
              <a:rPr lang="en-US" sz="3600" b="1" dirty="0">
                <a:solidFill>
                  <a:schemeClr val="tx1">
                    <a:lumMod val="95000"/>
                    <a:lumOff val="5000"/>
                  </a:schemeClr>
                </a:solidFill>
              </a:rPr>
              <a:t> Arafat</a:t>
            </a:r>
            <a:r>
              <a:rPr lang="en-US" sz="3600" dirty="0"/>
              <a:t>-very radical group-TERRIORISM- </a:t>
            </a:r>
            <a:r>
              <a:rPr lang="en-US" dirty="0"/>
              <a:t>	 </a:t>
            </a:r>
          </a:p>
          <a:p>
            <a:r>
              <a:rPr lang="en-US" dirty="0"/>
              <a:t>	</a:t>
            </a:r>
          </a:p>
          <a:p>
            <a:endParaRPr lang="en-US" dirty="0"/>
          </a:p>
        </p:txBody>
      </p:sp>
      <p:sp>
        <p:nvSpPr>
          <p:cNvPr id="3" name="Title 2"/>
          <p:cNvSpPr>
            <a:spLocks noGrp="1"/>
          </p:cNvSpPr>
          <p:nvPr>
            <p:ph type="ctrTitle"/>
          </p:nvPr>
        </p:nvSpPr>
        <p:spPr>
          <a:xfrm>
            <a:off x="1356494" y="439851"/>
            <a:ext cx="9476096" cy="1223909"/>
          </a:xfrm>
        </p:spPr>
        <p:txBody>
          <a:bodyPr>
            <a:normAutofit fontScale="90000"/>
          </a:bodyPr>
          <a:lstStyle/>
          <a:p>
            <a:r>
              <a:rPr lang="en-US" dirty="0"/>
              <a:t>What </a:t>
            </a:r>
            <a:r>
              <a:rPr lang="en-US" dirty="0" smtClean="0"/>
              <a:t>has </a:t>
            </a:r>
            <a:r>
              <a:rPr lang="en-US" dirty="0"/>
              <a:t>been the results of the Arab-Israeli </a:t>
            </a:r>
            <a:r>
              <a:rPr lang="en-US" dirty="0" smtClean="0"/>
              <a:t>Conflict?</a:t>
            </a:r>
            <a:endParaRPr lang="en-US" dirty="0"/>
          </a:p>
        </p:txBody>
      </p:sp>
      <p:pic>
        <p:nvPicPr>
          <p:cNvPr id="4" name="Picture 3"/>
          <p:cNvPicPr>
            <a:picLocks noChangeAspect="1"/>
          </p:cNvPicPr>
          <p:nvPr/>
        </p:nvPicPr>
        <p:blipFill>
          <a:blip r:embed="rId2"/>
          <a:stretch>
            <a:fillRect/>
          </a:stretch>
        </p:blipFill>
        <p:spPr>
          <a:xfrm>
            <a:off x="10832590" y="249118"/>
            <a:ext cx="1146696" cy="802687"/>
          </a:xfrm>
          <a:prstGeom prst="rect">
            <a:avLst/>
          </a:prstGeom>
        </p:spPr>
      </p:pic>
      <p:pic>
        <p:nvPicPr>
          <p:cNvPr id="5" name="Picture 4"/>
          <p:cNvPicPr>
            <a:picLocks noChangeAspect="1"/>
          </p:cNvPicPr>
          <p:nvPr/>
        </p:nvPicPr>
        <p:blipFill>
          <a:blip r:embed="rId3"/>
          <a:stretch>
            <a:fillRect/>
          </a:stretch>
        </p:blipFill>
        <p:spPr>
          <a:xfrm>
            <a:off x="212715" y="249118"/>
            <a:ext cx="1143779" cy="640516"/>
          </a:xfrm>
          <a:prstGeom prst="rect">
            <a:avLst/>
          </a:prstGeom>
        </p:spPr>
      </p:pic>
    </p:spTree>
    <p:extLst>
      <p:ext uri="{BB962C8B-B14F-4D97-AF65-F5344CB8AC3E}">
        <p14:creationId xmlns:p14="http://schemas.microsoft.com/office/powerpoint/2010/main" val="20039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38338" y="0"/>
            <a:ext cx="7773284" cy="6858000"/>
          </a:xfrm>
          <a:prstGeom prst="rect">
            <a:avLst/>
          </a:prstGeom>
        </p:spPr>
      </p:pic>
    </p:spTree>
    <p:extLst>
      <p:ext uri="{BB962C8B-B14F-4D97-AF65-F5344CB8AC3E}">
        <p14:creationId xmlns:p14="http://schemas.microsoft.com/office/powerpoint/2010/main" val="394594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618987" y="4226731"/>
            <a:ext cx="3431985" cy="2576678"/>
          </a:xfrm>
          <a:prstGeom prst="rect">
            <a:avLst/>
          </a:prstGeom>
        </p:spPr>
      </p:pic>
      <p:sp>
        <p:nvSpPr>
          <p:cNvPr id="5" name="Content Placeholder 4"/>
          <p:cNvSpPr>
            <a:spLocks noGrp="1"/>
          </p:cNvSpPr>
          <p:nvPr>
            <p:ph idx="1"/>
          </p:nvPr>
        </p:nvSpPr>
        <p:spPr>
          <a:xfrm>
            <a:off x="377020" y="153774"/>
            <a:ext cx="11327642" cy="6492686"/>
          </a:xfrm>
        </p:spPr>
        <p:txBody>
          <a:bodyPr>
            <a:normAutofit fontScale="62500" lnSpcReduction="20000"/>
          </a:bodyPr>
          <a:lstStyle/>
          <a:p>
            <a:r>
              <a:rPr lang="en-US" sz="4600" dirty="0"/>
              <a:t>4.  Yom Kippur War (1973</a:t>
            </a:r>
            <a:r>
              <a:rPr lang="en-US" sz="4600" dirty="0" smtClean="0"/>
              <a:t>)- on </a:t>
            </a:r>
            <a:r>
              <a:rPr lang="en-US" sz="4600" dirty="0"/>
              <a:t>Yom Kippur &amp; </a:t>
            </a:r>
            <a:r>
              <a:rPr lang="en-US" sz="4600" dirty="0" smtClean="0"/>
              <a:t>during Ramada-surprise attack</a:t>
            </a:r>
          </a:p>
          <a:p>
            <a:endParaRPr lang="en-US" sz="4600" dirty="0"/>
          </a:p>
          <a:p>
            <a:r>
              <a:rPr lang="en-US" sz="4600" dirty="0" smtClean="0"/>
              <a:t>Egypt </a:t>
            </a:r>
            <a:r>
              <a:rPr lang="en-US" sz="4600" dirty="0"/>
              <a:t>&amp; Syria (supported by USSR) made surprise attacks on </a:t>
            </a:r>
            <a:r>
              <a:rPr lang="en-US" sz="4600" dirty="0" smtClean="0"/>
              <a:t>Israel- in </a:t>
            </a:r>
            <a:r>
              <a:rPr lang="en-US" sz="4600" dirty="0"/>
              <a:t>Golan and </a:t>
            </a:r>
            <a:r>
              <a:rPr lang="en-US" sz="4600" dirty="0" smtClean="0"/>
              <a:t>Gaza- failed </a:t>
            </a:r>
            <a:r>
              <a:rPr lang="en-US" sz="4600" dirty="0"/>
              <a:t>miserably </a:t>
            </a:r>
            <a:r>
              <a:rPr lang="en-US" sz="4600" dirty="0" smtClean="0"/>
              <a:t>they wanted land </a:t>
            </a:r>
            <a:r>
              <a:rPr lang="en-US" sz="4600" dirty="0"/>
              <a:t>lost in </a:t>
            </a:r>
            <a:r>
              <a:rPr lang="en-US" sz="4600" dirty="0" smtClean="0"/>
              <a:t>1967 </a:t>
            </a:r>
            <a:r>
              <a:rPr lang="en-US" sz="4600" dirty="0"/>
              <a:t>war, U.S. support </a:t>
            </a:r>
            <a:r>
              <a:rPr lang="en-US" sz="4600" dirty="0" smtClean="0"/>
              <a:t>Israel- airlift</a:t>
            </a:r>
            <a:r>
              <a:rPr lang="en-US" sz="4600" dirty="0"/>
              <a:t>, UN negotiated a </a:t>
            </a:r>
            <a:r>
              <a:rPr lang="en-US" sz="4600" dirty="0" smtClean="0"/>
              <a:t>cease-fire</a:t>
            </a:r>
          </a:p>
          <a:p>
            <a:endParaRPr lang="en-US" sz="4600" dirty="0"/>
          </a:p>
          <a:p>
            <a:r>
              <a:rPr lang="en-US" sz="4600" dirty="0" smtClean="0"/>
              <a:t>1987-</a:t>
            </a:r>
            <a:r>
              <a:rPr lang="en-US" sz="4600" b="1" dirty="0" smtClean="0">
                <a:solidFill>
                  <a:srgbClr val="C00000"/>
                </a:solidFill>
              </a:rPr>
              <a:t>Intifada</a:t>
            </a:r>
            <a:r>
              <a:rPr lang="en-US" sz="4600" dirty="0" smtClean="0"/>
              <a:t> </a:t>
            </a:r>
            <a:r>
              <a:rPr lang="en-US" sz="4600" dirty="0"/>
              <a:t>(Uprising)-Palestinian movement in the occupied territories to “throw off” Israeli rule</a:t>
            </a:r>
            <a:r>
              <a:rPr lang="en-US" sz="4600" dirty="0" smtClean="0"/>
              <a:t>. </a:t>
            </a:r>
          </a:p>
          <a:p>
            <a:pPr marL="0" indent="0">
              <a:buNone/>
            </a:pPr>
            <a:r>
              <a:rPr lang="en-US" sz="4600" dirty="0" smtClean="0"/>
              <a:t>(</a:t>
            </a:r>
            <a:r>
              <a:rPr lang="en-US" sz="4600" dirty="0"/>
              <a:t>Stone throwing, strikes-attack troops and selected targets-workers strike-young people)</a:t>
            </a:r>
          </a:p>
          <a:p>
            <a:pPr marL="0" indent="0">
              <a:buNone/>
            </a:pPr>
            <a:r>
              <a:rPr lang="en-US" sz="4600" dirty="0"/>
              <a:t>	</a:t>
            </a:r>
            <a:r>
              <a:rPr lang="en-US" sz="4600" dirty="0" smtClean="0"/>
              <a:t>-</a:t>
            </a:r>
            <a:r>
              <a:rPr lang="en-US" sz="4600" dirty="0"/>
              <a:t>Violence against Israeli soldiers</a:t>
            </a:r>
          </a:p>
          <a:p>
            <a:pPr marL="0" indent="0">
              <a:buNone/>
            </a:pPr>
            <a:r>
              <a:rPr lang="en-US" sz="4600" dirty="0"/>
              <a:t>		</a:t>
            </a:r>
            <a:r>
              <a:rPr lang="en-US" sz="4600" dirty="0" smtClean="0"/>
              <a:t>-</a:t>
            </a:r>
            <a:r>
              <a:rPr lang="en-US" sz="4600" dirty="0"/>
              <a:t>Gaza strip-West </a:t>
            </a:r>
            <a:r>
              <a:rPr lang="en-US" sz="4600" dirty="0" smtClean="0"/>
              <a:t>Bank</a:t>
            </a:r>
          </a:p>
          <a:p>
            <a:endParaRPr lang="en-US" sz="4600" dirty="0"/>
          </a:p>
          <a:p>
            <a:r>
              <a:rPr lang="en-US" sz="4600" dirty="0" smtClean="0"/>
              <a:t>*These actions focused world attention on </a:t>
            </a:r>
            <a:r>
              <a:rPr lang="en-US" sz="4600" dirty="0"/>
              <a:t>Palestine</a:t>
            </a:r>
          </a:p>
          <a:p>
            <a:endParaRPr lang="en-US" dirty="0"/>
          </a:p>
        </p:txBody>
      </p:sp>
    </p:spTree>
    <p:extLst>
      <p:ext uri="{BB962C8B-B14F-4D97-AF65-F5344CB8AC3E}">
        <p14:creationId xmlns:p14="http://schemas.microsoft.com/office/powerpoint/2010/main" val="290689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4942" y="-1"/>
            <a:ext cx="9149118" cy="6861839"/>
          </a:xfrm>
          <a:prstGeom prst="rect">
            <a:avLst/>
          </a:prstGeom>
        </p:spPr>
      </p:pic>
    </p:spTree>
    <p:extLst>
      <p:ext uri="{BB962C8B-B14F-4D97-AF65-F5344CB8AC3E}">
        <p14:creationId xmlns:p14="http://schemas.microsoft.com/office/powerpoint/2010/main" val="144527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25439" y="1193799"/>
            <a:ext cx="11111037" cy="5391245"/>
          </a:xfrm>
        </p:spPr>
        <p:txBody>
          <a:bodyPr>
            <a:normAutofit fontScale="92500" lnSpcReduction="20000"/>
          </a:bodyPr>
          <a:lstStyle/>
          <a:p>
            <a:pPr algn="l"/>
            <a:r>
              <a:rPr lang="en-US" sz="3200" dirty="0" smtClean="0"/>
              <a:t>1</a:t>
            </a:r>
            <a:r>
              <a:rPr lang="en-US" sz="3200" dirty="0"/>
              <a:t>.  Arab </a:t>
            </a:r>
            <a:r>
              <a:rPr lang="en-US" sz="3200" dirty="0" smtClean="0"/>
              <a:t>League- a </a:t>
            </a:r>
            <a:r>
              <a:rPr lang="en-US" sz="3200" dirty="0"/>
              <a:t>response to Jewish </a:t>
            </a:r>
            <a:r>
              <a:rPr lang="en-US" sz="3200" dirty="0" smtClean="0"/>
              <a:t>Nationalism- Stop Zionism</a:t>
            </a:r>
          </a:p>
          <a:p>
            <a:pPr algn="l"/>
            <a:endParaRPr lang="en-US" sz="3200" dirty="0"/>
          </a:p>
          <a:p>
            <a:pPr algn="l"/>
            <a:r>
              <a:rPr lang="en-US" sz="3200" dirty="0" smtClean="0"/>
              <a:t>2</a:t>
            </a:r>
            <a:r>
              <a:rPr lang="en-US" sz="3200" dirty="0"/>
              <a:t>.  Pan-Arabism </a:t>
            </a:r>
            <a:r>
              <a:rPr lang="en-US" sz="3200" dirty="0" smtClean="0"/>
              <a:t>(1953</a:t>
            </a:r>
            <a:r>
              <a:rPr lang="en-US" sz="3200" dirty="0"/>
              <a:t>)  </a:t>
            </a:r>
          </a:p>
          <a:p>
            <a:pPr algn="l"/>
            <a:r>
              <a:rPr lang="en-US" sz="3200" dirty="0"/>
              <a:t>(Egypt &amp; Syria joined together for 3 years into the United Arab </a:t>
            </a:r>
            <a:r>
              <a:rPr lang="en-US" sz="3200" dirty="0" smtClean="0"/>
              <a:t>Republic- didn’t </a:t>
            </a:r>
            <a:r>
              <a:rPr lang="en-US" sz="3200" dirty="0"/>
              <a:t>last as Egypt took over</a:t>
            </a:r>
            <a:r>
              <a:rPr lang="en-US" sz="3200" dirty="0" smtClean="0"/>
              <a:t>)</a:t>
            </a:r>
          </a:p>
          <a:p>
            <a:pPr algn="l"/>
            <a:endParaRPr lang="en-US" sz="3200" dirty="0"/>
          </a:p>
          <a:p>
            <a:pPr algn="l"/>
            <a:r>
              <a:rPr lang="en-US" sz="3200" dirty="0"/>
              <a:t>-Arabs united by hatred of Israel but they are not really united-</a:t>
            </a:r>
          </a:p>
          <a:p>
            <a:pPr algn="l"/>
            <a:r>
              <a:rPr lang="en-US" sz="3200" dirty="0"/>
              <a:t>	-more loyal to their own country</a:t>
            </a:r>
          </a:p>
          <a:p>
            <a:pPr algn="l"/>
            <a:r>
              <a:rPr lang="en-US" sz="3200" dirty="0"/>
              <a:t>	-poor nations felt the rich would rule (mistrust)</a:t>
            </a:r>
          </a:p>
          <a:p>
            <a:pPr algn="l"/>
            <a:r>
              <a:rPr lang="en-US" sz="3200" dirty="0"/>
              <a:t>	-no trust (suspicious)- Ex. Persian Gulf War	 </a:t>
            </a:r>
          </a:p>
          <a:p>
            <a:pPr algn="l"/>
            <a:endParaRPr lang="en-US" sz="3200" dirty="0"/>
          </a:p>
          <a:p>
            <a:pPr algn="l"/>
            <a:endParaRPr lang="en-US" dirty="0"/>
          </a:p>
          <a:p>
            <a:endParaRPr lang="en-US" dirty="0"/>
          </a:p>
        </p:txBody>
      </p:sp>
      <p:sp>
        <p:nvSpPr>
          <p:cNvPr id="3" name="Title 2"/>
          <p:cNvSpPr>
            <a:spLocks noGrp="1"/>
          </p:cNvSpPr>
          <p:nvPr>
            <p:ph type="ctrTitle"/>
          </p:nvPr>
        </p:nvSpPr>
        <p:spPr>
          <a:xfrm>
            <a:off x="814058" y="-54591"/>
            <a:ext cx="10533798" cy="1193800"/>
          </a:xfrm>
        </p:spPr>
        <p:txBody>
          <a:bodyPr>
            <a:normAutofit/>
          </a:bodyPr>
          <a:lstStyle/>
          <a:p>
            <a:r>
              <a:rPr lang="en-US" dirty="0"/>
              <a:t>Growth of Arab </a:t>
            </a:r>
            <a:r>
              <a:rPr lang="en-US" dirty="0" smtClean="0"/>
              <a:t>Nationalism</a:t>
            </a:r>
            <a:endParaRPr lang="en-US" dirty="0"/>
          </a:p>
        </p:txBody>
      </p:sp>
    </p:spTree>
    <p:extLst>
      <p:ext uri="{BB962C8B-B14F-4D97-AF65-F5344CB8AC3E}">
        <p14:creationId xmlns:p14="http://schemas.microsoft.com/office/powerpoint/2010/main" val="341341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25439" y="1193799"/>
            <a:ext cx="11111037" cy="5391245"/>
          </a:xfrm>
        </p:spPr>
        <p:txBody>
          <a:bodyPr>
            <a:normAutofit/>
          </a:bodyPr>
          <a:lstStyle/>
          <a:p>
            <a:pPr algn="l"/>
            <a:r>
              <a:rPr lang="en-US" sz="3200" dirty="0" smtClean="0"/>
              <a:t>Camp </a:t>
            </a:r>
            <a:r>
              <a:rPr lang="en-US" sz="3200" dirty="0"/>
              <a:t>David Accords (1979)</a:t>
            </a:r>
          </a:p>
          <a:p>
            <a:pPr algn="l"/>
            <a:r>
              <a:rPr lang="en-US" sz="3200" dirty="0"/>
              <a:t>	-set up full relations between Israel and Egypt (Menachem Begin-Egypt and Anwar Sadat-Israel)-President Jimmy Carter steps in when talks </a:t>
            </a:r>
            <a:r>
              <a:rPr lang="en-US" sz="3200" dirty="0" smtClean="0"/>
              <a:t>stall</a:t>
            </a:r>
          </a:p>
          <a:p>
            <a:pPr algn="l"/>
            <a:endParaRPr lang="en-US" sz="3200" dirty="0"/>
          </a:p>
          <a:p>
            <a:pPr algn="l"/>
            <a:r>
              <a:rPr lang="en-US" sz="3200" dirty="0" smtClean="0"/>
              <a:t>*</a:t>
            </a:r>
            <a:r>
              <a:rPr lang="en-US" sz="3200" dirty="0"/>
              <a:t>Egypt becomes first Arab nation to make peace </a:t>
            </a:r>
            <a:r>
              <a:rPr lang="en-US" sz="3200" dirty="0" smtClean="0"/>
              <a:t>with Israel </a:t>
            </a:r>
            <a:r>
              <a:rPr lang="en-US" sz="3200" dirty="0"/>
              <a:t>and recognize their right to </a:t>
            </a:r>
            <a:r>
              <a:rPr lang="en-US" sz="3200" dirty="0" smtClean="0"/>
              <a:t>exist</a:t>
            </a:r>
          </a:p>
          <a:p>
            <a:pPr algn="l"/>
            <a:endParaRPr lang="en-US" sz="3200" dirty="0"/>
          </a:p>
          <a:p>
            <a:pPr algn="l"/>
            <a:r>
              <a:rPr lang="en-US" sz="3200" dirty="0" smtClean="0"/>
              <a:t>*</a:t>
            </a:r>
            <a:r>
              <a:rPr lang="en-US" sz="3200" dirty="0"/>
              <a:t>Israel give back Sinai Peninsular (taken in 1967 war). </a:t>
            </a:r>
          </a:p>
          <a:p>
            <a:pPr algn="l"/>
            <a:r>
              <a:rPr lang="en-US" sz="3200" dirty="0"/>
              <a:t>	 </a:t>
            </a:r>
          </a:p>
          <a:p>
            <a:pPr algn="l"/>
            <a:endParaRPr lang="en-US" sz="3200" dirty="0"/>
          </a:p>
          <a:p>
            <a:pPr algn="l"/>
            <a:endParaRPr lang="en-US" dirty="0"/>
          </a:p>
          <a:p>
            <a:endParaRPr lang="en-US" dirty="0"/>
          </a:p>
        </p:txBody>
      </p:sp>
      <p:sp>
        <p:nvSpPr>
          <p:cNvPr id="3" name="Title 2"/>
          <p:cNvSpPr>
            <a:spLocks noGrp="1"/>
          </p:cNvSpPr>
          <p:nvPr>
            <p:ph type="ctrTitle"/>
          </p:nvPr>
        </p:nvSpPr>
        <p:spPr>
          <a:xfrm>
            <a:off x="814058" y="-54591"/>
            <a:ext cx="10533798" cy="1193800"/>
          </a:xfrm>
        </p:spPr>
        <p:txBody>
          <a:bodyPr>
            <a:normAutofit/>
          </a:bodyPr>
          <a:lstStyle/>
          <a:p>
            <a:r>
              <a:rPr lang="en-US" dirty="0"/>
              <a:t>Attempt to solve </a:t>
            </a:r>
            <a:r>
              <a:rPr lang="en-US" dirty="0" smtClean="0"/>
              <a:t>conflict</a:t>
            </a:r>
            <a:endParaRPr lang="en-US" dirty="0"/>
          </a:p>
        </p:txBody>
      </p:sp>
    </p:spTree>
    <p:extLst>
      <p:ext uri="{BB962C8B-B14F-4D97-AF65-F5344CB8AC3E}">
        <p14:creationId xmlns:p14="http://schemas.microsoft.com/office/powerpoint/2010/main" val="143134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25439" y="1193799"/>
            <a:ext cx="11300346" cy="5391245"/>
          </a:xfrm>
        </p:spPr>
        <p:txBody>
          <a:bodyPr>
            <a:normAutofit/>
          </a:bodyPr>
          <a:lstStyle/>
          <a:p>
            <a:pPr algn="l"/>
            <a:r>
              <a:rPr lang="en-US" sz="3200" dirty="0" smtClean="0"/>
              <a:t>Middle </a:t>
            </a:r>
            <a:r>
              <a:rPr lang="en-US" sz="3200" dirty="0"/>
              <a:t>East Peace Conference (1993 Madrid, Spain)-led by U.S</a:t>
            </a:r>
            <a:r>
              <a:rPr lang="en-US" sz="3200" dirty="0" smtClean="0"/>
              <a:t>.- Israel </a:t>
            </a:r>
            <a:r>
              <a:rPr lang="en-US" sz="3200" b="1" dirty="0" smtClean="0">
                <a:solidFill>
                  <a:srgbClr val="C00000"/>
                </a:solidFill>
              </a:rPr>
              <a:t>Yitzhak Rabin </a:t>
            </a:r>
            <a:r>
              <a:rPr lang="en-US" sz="3200" dirty="0"/>
              <a:t>and </a:t>
            </a:r>
            <a:r>
              <a:rPr lang="en-US" sz="3200" dirty="0" smtClean="0"/>
              <a:t>PLO </a:t>
            </a:r>
            <a:r>
              <a:rPr lang="en-US" sz="3200" b="1" dirty="0" smtClean="0">
                <a:solidFill>
                  <a:srgbClr val="C00000"/>
                </a:solidFill>
              </a:rPr>
              <a:t>Yasser Arafat</a:t>
            </a:r>
          </a:p>
          <a:p>
            <a:pPr algn="l"/>
            <a:endParaRPr lang="en-US" sz="800" b="1" dirty="0">
              <a:solidFill>
                <a:srgbClr val="C00000"/>
              </a:solidFill>
            </a:endParaRPr>
          </a:p>
          <a:p>
            <a:pPr algn="l"/>
            <a:r>
              <a:rPr lang="en-US" sz="3200" dirty="0" smtClean="0"/>
              <a:t>Main </a:t>
            </a:r>
            <a:r>
              <a:rPr lang="en-US" sz="3200" dirty="0"/>
              <a:t>goal was to settle West Bank &amp; Gaza Strip (Palestinians still there in Refugee </a:t>
            </a:r>
            <a:r>
              <a:rPr lang="en-US" sz="3200" dirty="0" smtClean="0"/>
              <a:t>camps</a:t>
            </a:r>
          </a:p>
          <a:p>
            <a:pPr algn="l"/>
            <a:endParaRPr lang="en-US" sz="3200" dirty="0"/>
          </a:p>
          <a:p>
            <a:pPr algn="l"/>
            <a:r>
              <a:rPr lang="en-US" sz="3200" dirty="0" smtClean="0"/>
              <a:t>-</a:t>
            </a:r>
            <a:r>
              <a:rPr lang="en-US" sz="3200" dirty="0"/>
              <a:t>Gaza given back in </a:t>
            </a:r>
            <a:r>
              <a:rPr lang="en-US" sz="3200" dirty="0" smtClean="0"/>
              <a:t>1994-1995 </a:t>
            </a:r>
            <a:endParaRPr lang="en-US" sz="3200" dirty="0"/>
          </a:p>
          <a:p>
            <a:pPr algn="l"/>
            <a:r>
              <a:rPr lang="en-US" sz="3200" dirty="0"/>
              <a:t>	 </a:t>
            </a:r>
          </a:p>
          <a:p>
            <a:pPr algn="l"/>
            <a:endParaRPr lang="en-US" sz="3200" dirty="0"/>
          </a:p>
          <a:p>
            <a:pPr algn="l"/>
            <a:endParaRPr lang="en-US" dirty="0"/>
          </a:p>
          <a:p>
            <a:endParaRPr lang="en-US" dirty="0"/>
          </a:p>
        </p:txBody>
      </p:sp>
      <p:sp>
        <p:nvSpPr>
          <p:cNvPr id="3" name="Title 2"/>
          <p:cNvSpPr>
            <a:spLocks noGrp="1"/>
          </p:cNvSpPr>
          <p:nvPr>
            <p:ph type="ctrTitle"/>
          </p:nvPr>
        </p:nvSpPr>
        <p:spPr>
          <a:xfrm>
            <a:off x="814058" y="-54591"/>
            <a:ext cx="10533798" cy="1193800"/>
          </a:xfrm>
        </p:spPr>
        <p:txBody>
          <a:bodyPr>
            <a:normAutofit/>
          </a:bodyPr>
          <a:lstStyle/>
          <a:p>
            <a:r>
              <a:rPr lang="en-US" dirty="0"/>
              <a:t>Attempt to solve </a:t>
            </a:r>
            <a:r>
              <a:rPr lang="en-US" dirty="0" smtClean="0"/>
              <a:t>conflict</a:t>
            </a:r>
            <a:endParaRPr lang="en-US" dirty="0"/>
          </a:p>
        </p:txBody>
      </p:sp>
      <p:pic>
        <p:nvPicPr>
          <p:cNvPr id="5" name="Picture 4"/>
          <p:cNvPicPr>
            <a:picLocks noChangeAspect="1"/>
          </p:cNvPicPr>
          <p:nvPr/>
        </p:nvPicPr>
        <p:blipFill>
          <a:blip r:embed="rId2"/>
          <a:stretch>
            <a:fillRect/>
          </a:stretch>
        </p:blipFill>
        <p:spPr>
          <a:xfrm>
            <a:off x="6894110" y="3615803"/>
            <a:ext cx="5267182" cy="3160310"/>
          </a:xfrm>
          <a:prstGeom prst="rect">
            <a:avLst/>
          </a:prstGeom>
        </p:spPr>
      </p:pic>
    </p:spTree>
    <p:extLst>
      <p:ext uri="{BB962C8B-B14F-4D97-AF65-F5344CB8AC3E}">
        <p14:creationId xmlns:p14="http://schemas.microsoft.com/office/powerpoint/2010/main" val="143716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25439" y="1193799"/>
            <a:ext cx="11111037" cy="5595962"/>
          </a:xfrm>
        </p:spPr>
        <p:txBody>
          <a:bodyPr>
            <a:noAutofit/>
          </a:bodyPr>
          <a:lstStyle/>
          <a:p>
            <a:pPr algn="l"/>
            <a:r>
              <a:rPr lang="en-US" sz="2800" dirty="0"/>
              <a:t>1953-Iran ruled by </a:t>
            </a:r>
            <a:r>
              <a:rPr lang="en-US" sz="2800" b="1" dirty="0">
                <a:solidFill>
                  <a:srgbClr val="C00000"/>
                </a:solidFill>
              </a:rPr>
              <a:t>Shah Reza Pahlavi </a:t>
            </a:r>
            <a:r>
              <a:rPr lang="en-US" sz="2800" dirty="0"/>
              <a:t>(similar to Kemal Ataturk in Turkey) he did some positive things and he did some negative things </a:t>
            </a:r>
          </a:p>
          <a:p>
            <a:pPr algn="l"/>
            <a:r>
              <a:rPr lang="en-US" sz="2800" b="1" dirty="0">
                <a:solidFill>
                  <a:srgbClr val="00B050"/>
                </a:solidFill>
              </a:rPr>
              <a:t>Positive</a:t>
            </a:r>
          </a:p>
          <a:p>
            <a:pPr algn="l"/>
            <a:r>
              <a:rPr lang="en-US" sz="2800" dirty="0"/>
              <a:t>-Friendly with the West (U.S.)-good ally which vital to us in the </a:t>
            </a:r>
            <a:r>
              <a:rPr lang="en-US" sz="2800" dirty="0" smtClean="0"/>
              <a:t>Middle East </a:t>
            </a:r>
            <a:r>
              <a:rPr lang="en-US" sz="2800" dirty="0"/>
              <a:t>for </a:t>
            </a:r>
            <a:r>
              <a:rPr lang="en-US" sz="2800" dirty="0" smtClean="0"/>
              <a:t>Oil</a:t>
            </a:r>
            <a:endParaRPr lang="en-US" sz="2800" dirty="0"/>
          </a:p>
          <a:p>
            <a:pPr algn="l"/>
            <a:r>
              <a:rPr lang="en-US" sz="2800" dirty="0"/>
              <a:t>-Took steps to modernize &amp; westernize the country</a:t>
            </a:r>
          </a:p>
          <a:p>
            <a:pPr algn="l"/>
            <a:r>
              <a:rPr lang="en-US" sz="2800" dirty="0"/>
              <a:t>	-Western style divorce</a:t>
            </a:r>
          </a:p>
          <a:p>
            <a:pPr algn="l"/>
            <a:r>
              <a:rPr lang="en-US" sz="2800" dirty="0"/>
              <a:t>	-Women urged to not wear veils in public</a:t>
            </a:r>
          </a:p>
          <a:p>
            <a:pPr algn="l"/>
            <a:r>
              <a:rPr lang="en-US" sz="2800" dirty="0"/>
              <a:t>	-New </a:t>
            </a:r>
            <a:r>
              <a:rPr lang="en-US" sz="2800" dirty="0" smtClean="0"/>
              <a:t>industry and New </a:t>
            </a:r>
            <a:r>
              <a:rPr lang="en-US" sz="2800" dirty="0"/>
              <a:t>modern railroads</a:t>
            </a:r>
          </a:p>
          <a:p>
            <a:pPr algn="l"/>
            <a:r>
              <a:rPr lang="en-US" sz="2800" dirty="0"/>
              <a:t>	-Education a priority, literacy increases (western books)</a:t>
            </a:r>
          </a:p>
          <a:p>
            <a:pPr algn="l"/>
            <a:r>
              <a:rPr lang="en-US" sz="2800" dirty="0"/>
              <a:t>	-Movie </a:t>
            </a:r>
            <a:r>
              <a:rPr lang="en-US" sz="2800" dirty="0" smtClean="0"/>
              <a:t>theaters</a:t>
            </a:r>
            <a:endParaRPr lang="en-US" sz="2800" dirty="0"/>
          </a:p>
        </p:txBody>
      </p:sp>
      <p:sp>
        <p:nvSpPr>
          <p:cNvPr id="3" name="Title 2"/>
          <p:cNvSpPr>
            <a:spLocks noGrp="1"/>
          </p:cNvSpPr>
          <p:nvPr>
            <p:ph type="ctrTitle"/>
          </p:nvPr>
        </p:nvSpPr>
        <p:spPr>
          <a:xfrm>
            <a:off x="525439" y="61414"/>
            <a:ext cx="11039023" cy="1091442"/>
          </a:xfrm>
        </p:spPr>
        <p:txBody>
          <a:bodyPr>
            <a:normAutofit fontScale="90000"/>
          </a:bodyPr>
          <a:lstStyle/>
          <a:p>
            <a:r>
              <a:rPr lang="en-US" dirty="0">
                <a:effectLst/>
              </a:rPr>
              <a:t>What was the Iranian Revolution</a:t>
            </a:r>
            <a:endParaRPr lang="en-US" dirty="0"/>
          </a:p>
        </p:txBody>
      </p:sp>
    </p:spTree>
    <p:extLst>
      <p:ext uri="{BB962C8B-B14F-4D97-AF65-F5344CB8AC3E}">
        <p14:creationId xmlns:p14="http://schemas.microsoft.com/office/powerpoint/2010/main" val="306673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25439" y="1193799"/>
            <a:ext cx="11111037" cy="5595962"/>
          </a:xfrm>
        </p:spPr>
        <p:txBody>
          <a:bodyPr>
            <a:normAutofit fontScale="55000" lnSpcReduction="20000"/>
          </a:bodyPr>
          <a:lstStyle/>
          <a:p>
            <a:pPr algn="l"/>
            <a:r>
              <a:rPr lang="en-US" sz="5900" b="1" dirty="0" smtClean="0">
                <a:solidFill>
                  <a:srgbClr val="00B050"/>
                </a:solidFill>
              </a:rPr>
              <a:t>Negative</a:t>
            </a:r>
            <a:endParaRPr lang="en-US" sz="5900" b="1" dirty="0">
              <a:solidFill>
                <a:srgbClr val="00B050"/>
              </a:solidFill>
            </a:endParaRPr>
          </a:p>
          <a:p>
            <a:pPr algn="l"/>
            <a:r>
              <a:rPr lang="en-US" sz="5900" dirty="0"/>
              <a:t>Became a secular society (non-religious</a:t>
            </a:r>
            <a:r>
              <a:rPr lang="en-US" sz="5900" dirty="0" smtClean="0"/>
              <a:t>) -does </a:t>
            </a:r>
            <a:r>
              <a:rPr lang="en-US" sz="5900" dirty="0"/>
              <a:t>not consult </a:t>
            </a:r>
            <a:r>
              <a:rPr lang="en-US" sz="5900" dirty="0" smtClean="0"/>
              <a:t>with religious figures / ignores </a:t>
            </a:r>
            <a:r>
              <a:rPr lang="en-US" sz="5900" dirty="0"/>
              <a:t>the </a:t>
            </a:r>
            <a:r>
              <a:rPr lang="en-US" sz="5900" dirty="0" smtClean="0"/>
              <a:t>clergy’s </a:t>
            </a:r>
            <a:r>
              <a:rPr lang="en-US" sz="5900" dirty="0"/>
              <a:t>point of view </a:t>
            </a:r>
          </a:p>
          <a:p>
            <a:pPr algn="l"/>
            <a:r>
              <a:rPr lang="en-US" sz="5900" dirty="0" smtClean="0"/>
              <a:t>Rules with absolute </a:t>
            </a:r>
            <a:r>
              <a:rPr lang="en-US" sz="5900" dirty="0"/>
              <a:t>power had his own secret police-</a:t>
            </a:r>
            <a:r>
              <a:rPr lang="en-US" sz="5900" b="1" dirty="0">
                <a:solidFill>
                  <a:srgbClr val="C00000"/>
                </a:solidFill>
              </a:rPr>
              <a:t>SAVAK</a:t>
            </a:r>
            <a:r>
              <a:rPr lang="en-US" sz="5900" dirty="0"/>
              <a:t>-put down demonstrations violently to maintain order</a:t>
            </a:r>
          </a:p>
          <a:p>
            <a:pPr algn="l"/>
            <a:r>
              <a:rPr lang="en-US" sz="5900" dirty="0" smtClean="0"/>
              <a:t>1970’s-oil </a:t>
            </a:r>
            <a:r>
              <a:rPr lang="en-US" sz="5900" dirty="0"/>
              <a:t>boom-large $ </a:t>
            </a:r>
            <a:r>
              <a:rPr lang="en-US" sz="5900" dirty="0" smtClean="0"/>
              <a:t>increases- Shah </a:t>
            </a:r>
            <a:r>
              <a:rPr lang="en-US" sz="5900" dirty="0"/>
              <a:t>spends money on himself and leads a rich lifestyle</a:t>
            </a:r>
          </a:p>
          <a:p>
            <a:pPr algn="l"/>
            <a:r>
              <a:rPr lang="en-US" sz="5900" dirty="0" smtClean="0"/>
              <a:t>Gap </a:t>
            </a:r>
            <a:r>
              <a:rPr lang="en-US" sz="5900" dirty="0"/>
              <a:t>between rich (few) and poor (many) grows larger (much corruption)</a:t>
            </a:r>
          </a:p>
          <a:p>
            <a:pPr algn="l"/>
            <a:r>
              <a:rPr lang="en-US" sz="5900" dirty="0" smtClean="0"/>
              <a:t>**</a:t>
            </a:r>
            <a:r>
              <a:rPr lang="en-US" sz="5900" dirty="0"/>
              <a:t>People want change-Shah is Not meeting the needs of the people of </a:t>
            </a:r>
            <a:r>
              <a:rPr lang="en-US" sz="5900" dirty="0" smtClean="0"/>
              <a:t>Iran = </a:t>
            </a:r>
            <a:r>
              <a:rPr lang="en-US" sz="5900" b="1" dirty="0" smtClean="0">
                <a:solidFill>
                  <a:schemeClr val="bg1"/>
                </a:solidFill>
              </a:rPr>
              <a:t>REVOLUTION</a:t>
            </a:r>
            <a:endParaRPr lang="en-US" sz="3200" b="1" dirty="0">
              <a:solidFill>
                <a:schemeClr val="bg1"/>
              </a:solidFill>
            </a:endParaRPr>
          </a:p>
          <a:p>
            <a:pPr algn="l"/>
            <a:endParaRPr lang="en-US" sz="3200" dirty="0"/>
          </a:p>
          <a:p>
            <a:pPr algn="l"/>
            <a:endParaRPr lang="en-US" dirty="0"/>
          </a:p>
          <a:p>
            <a:endParaRPr lang="en-US" dirty="0"/>
          </a:p>
        </p:txBody>
      </p:sp>
      <p:sp>
        <p:nvSpPr>
          <p:cNvPr id="3" name="Title 2"/>
          <p:cNvSpPr>
            <a:spLocks noGrp="1"/>
          </p:cNvSpPr>
          <p:nvPr>
            <p:ph type="ctrTitle"/>
          </p:nvPr>
        </p:nvSpPr>
        <p:spPr>
          <a:xfrm>
            <a:off x="525439" y="61414"/>
            <a:ext cx="11039023" cy="1091442"/>
          </a:xfrm>
        </p:spPr>
        <p:txBody>
          <a:bodyPr>
            <a:normAutofit fontScale="90000"/>
          </a:bodyPr>
          <a:lstStyle/>
          <a:p>
            <a:r>
              <a:rPr lang="en-US" dirty="0">
                <a:effectLst/>
              </a:rPr>
              <a:t>What was the Iranian Revolution</a:t>
            </a:r>
            <a:endParaRPr lang="en-US" dirty="0"/>
          </a:p>
        </p:txBody>
      </p:sp>
    </p:spTree>
    <p:extLst>
      <p:ext uri="{BB962C8B-B14F-4D97-AF65-F5344CB8AC3E}">
        <p14:creationId xmlns:p14="http://schemas.microsoft.com/office/powerpoint/2010/main" val="20321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19200" y="1532196"/>
            <a:ext cx="10134600" cy="4351338"/>
          </a:xfrm>
        </p:spPr>
        <p:txBody>
          <a:bodyPr>
            <a:normAutofit lnSpcReduction="10000"/>
          </a:bodyPr>
          <a:lstStyle/>
          <a:p>
            <a:pPr lvl="0"/>
            <a:r>
              <a:rPr lang="en-US" b="1" dirty="0" smtClean="0"/>
              <a:t>Homeland</a:t>
            </a:r>
          </a:p>
          <a:p>
            <a:pPr lvl="1"/>
            <a:r>
              <a:rPr lang="en-US" dirty="0" smtClean="0"/>
              <a:t>Zionism- movement </a:t>
            </a:r>
            <a:r>
              <a:rPr lang="en-US" dirty="0"/>
              <a:t>of Jews to return to their </a:t>
            </a:r>
            <a:r>
              <a:rPr lang="en-US" dirty="0" smtClean="0"/>
              <a:t>homeland, Israel </a:t>
            </a:r>
            <a:endParaRPr lang="en-US" dirty="0"/>
          </a:p>
          <a:p>
            <a:pPr lvl="1"/>
            <a:r>
              <a:rPr lang="en-US" dirty="0" smtClean="0"/>
              <a:t>Arab Nationalism - desire </a:t>
            </a:r>
            <a:r>
              <a:rPr lang="en-US" dirty="0"/>
              <a:t>to establish their own home in Palestine</a:t>
            </a:r>
          </a:p>
          <a:p>
            <a:pPr lvl="1"/>
            <a:r>
              <a:rPr lang="en-US" dirty="0" smtClean="0"/>
              <a:t>Nationalism- love </a:t>
            </a:r>
            <a:r>
              <a:rPr lang="en-US" dirty="0"/>
              <a:t>for your </a:t>
            </a:r>
            <a:r>
              <a:rPr lang="en-US" dirty="0" smtClean="0"/>
              <a:t>country</a:t>
            </a:r>
          </a:p>
          <a:p>
            <a:pPr lvl="1"/>
            <a:endParaRPr lang="en-US" dirty="0"/>
          </a:p>
          <a:p>
            <a:pPr lvl="2"/>
            <a:r>
              <a:rPr lang="en-US" sz="2400" dirty="0" smtClean="0"/>
              <a:t>Conflict </a:t>
            </a:r>
            <a:r>
              <a:rPr lang="en-US" sz="2400" dirty="0"/>
              <a:t>between Arabs and </a:t>
            </a:r>
            <a:r>
              <a:rPr lang="en-US" sz="2400" dirty="0" smtClean="0"/>
              <a:t>Jews</a:t>
            </a:r>
          </a:p>
          <a:p>
            <a:pPr lvl="2"/>
            <a:r>
              <a:rPr lang="en-US" sz="2400" dirty="0" smtClean="0"/>
              <a:t>Palestine - today </a:t>
            </a:r>
            <a:r>
              <a:rPr lang="en-US" sz="2400" dirty="0"/>
              <a:t>part of Israel</a:t>
            </a:r>
            <a:endParaRPr lang="en-US" sz="2400" dirty="0" smtClean="0"/>
          </a:p>
          <a:p>
            <a:pPr marL="914400" lvl="2" indent="0">
              <a:buNone/>
            </a:pPr>
            <a:endParaRPr lang="en-US" dirty="0" smtClean="0"/>
          </a:p>
          <a:p>
            <a:pPr lvl="4"/>
            <a:r>
              <a:rPr lang="en-US" sz="2000" dirty="0" smtClean="0"/>
              <a:t>Both </a:t>
            </a:r>
            <a:r>
              <a:rPr lang="en-US" sz="2000" dirty="0"/>
              <a:t>groups see Palestine as a historic &amp; religious homeland </a:t>
            </a:r>
          </a:p>
          <a:p>
            <a:pPr lvl="4"/>
            <a:r>
              <a:rPr lang="en-US" sz="2000" dirty="0" smtClean="0"/>
              <a:t>Both </a:t>
            </a:r>
            <a:r>
              <a:rPr lang="en-US" sz="2000" dirty="0"/>
              <a:t>want to establish an independent nation on this land</a:t>
            </a:r>
          </a:p>
          <a:p>
            <a:pPr lvl="4"/>
            <a:endParaRPr lang="en-US" dirty="0" smtClean="0"/>
          </a:p>
        </p:txBody>
      </p:sp>
      <p:sp>
        <p:nvSpPr>
          <p:cNvPr id="13" name="Title 12"/>
          <p:cNvSpPr>
            <a:spLocks noGrp="1"/>
          </p:cNvSpPr>
          <p:nvPr>
            <p:ph type="title"/>
          </p:nvPr>
        </p:nvSpPr>
        <p:spPr>
          <a:xfrm>
            <a:off x="1505803" y="296886"/>
            <a:ext cx="10134600" cy="1325563"/>
          </a:xfrm>
        </p:spPr>
        <p:txBody>
          <a:bodyPr>
            <a:normAutofit fontScale="90000"/>
          </a:bodyPr>
          <a:lstStyle/>
          <a:p>
            <a:r>
              <a:rPr lang="en-US" b="1" dirty="0">
                <a:effectLst/>
              </a:rPr>
              <a:t>The Arab-Israeli Conflict</a:t>
            </a:r>
            <a:br>
              <a:rPr lang="en-US" b="1" dirty="0">
                <a:effectLst/>
              </a:rPr>
            </a:br>
            <a:r>
              <a:rPr lang="en-US" dirty="0">
                <a:effectLst/>
              </a:rPr>
              <a:t> </a:t>
            </a:r>
            <a:r>
              <a:rPr lang="en-US" dirty="0" smtClean="0">
                <a:effectLst/>
              </a:rPr>
              <a:t>	“</a:t>
            </a:r>
            <a:r>
              <a:rPr lang="en-US" dirty="0">
                <a:effectLst/>
              </a:rPr>
              <a:t>One Land, Two People”</a:t>
            </a:r>
          </a:p>
        </p:txBody>
      </p:sp>
      <p:sp>
        <p:nvSpPr>
          <p:cNvPr id="2"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FF0000"/>
                </a:solidFill>
                <a:effectLst/>
                <a:latin typeface="Arial" panose="020B0604020202020204" pitchFamily="34" charset="0"/>
                <a:ea typeface="Times New Roman" panose="02020603050405020304" pitchFamily="18" charset="0"/>
              </a:rPr>
              <a:t>Palestine-</a:t>
            </a:r>
            <a:r>
              <a:rPr kumimoji="0" lang="en-US" altLang="en-US" sz="1200" b="0" i="0" u="none" strike="noStrike" cap="none" normalizeH="0" baseline="0" smtClean="0">
                <a:ln>
                  <a:noFill/>
                </a:ln>
                <a:solidFill>
                  <a:srgbClr val="000080"/>
                </a:solidFill>
                <a:effectLst/>
                <a:latin typeface="Arial" panose="020B0604020202020204" pitchFamily="34" charset="0"/>
                <a:ea typeface="Times New Roman" panose="02020603050405020304" pitchFamily="18" charset="0"/>
              </a:rPr>
              <a:t>today part of Israel</a:t>
            </a:r>
            <a:r>
              <a:rPr kumimoji="0" lang="en-US" altLang="en-US" sz="1500" b="0" i="0" u="none" strike="noStrike" cap="none" normalizeH="0" baseline="0" smtClean="0">
                <a:ln>
                  <a:noFill/>
                </a:ln>
                <a:solidFill>
                  <a:schemeClr val="tx1"/>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929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25439" y="1193799"/>
            <a:ext cx="11111037" cy="5595962"/>
          </a:xfrm>
        </p:spPr>
        <p:txBody>
          <a:bodyPr>
            <a:normAutofit/>
          </a:bodyPr>
          <a:lstStyle/>
          <a:p>
            <a:pPr algn="l"/>
            <a:r>
              <a:rPr lang="en-US" sz="3200" b="1" dirty="0" smtClean="0">
                <a:solidFill>
                  <a:schemeClr val="bg1"/>
                </a:solidFill>
              </a:rPr>
              <a:t>Ayatollah </a:t>
            </a:r>
            <a:r>
              <a:rPr lang="en-US" sz="3200" b="1" dirty="0">
                <a:solidFill>
                  <a:schemeClr val="bg1"/>
                </a:solidFill>
              </a:rPr>
              <a:t>Khomeini</a:t>
            </a:r>
          </a:p>
          <a:p>
            <a:pPr algn="l"/>
            <a:r>
              <a:rPr lang="en-US" sz="3200" dirty="0" smtClean="0">
                <a:solidFill>
                  <a:schemeClr val="bg1"/>
                </a:solidFill>
              </a:rPr>
              <a:t>Shi’ite Muslim’s are outspoken </a:t>
            </a:r>
            <a:r>
              <a:rPr lang="en-US" sz="3200" dirty="0">
                <a:solidFill>
                  <a:schemeClr val="bg1"/>
                </a:solidFill>
              </a:rPr>
              <a:t>about Shah’s </a:t>
            </a:r>
            <a:r>
              <a:rPr lang="en-US" sz="3200" dirty="0" smtClean="0">
                <a:solidFill>
                  <a:schemeClr val="bg1"/>
                </a:solidFill>
              </a:rPr>
              <a:t>rule and broadcasts </a:t>
            </a:r>
            <a:r>
              <a:rPr lang="en-US" sz="3200" dirty="0">
                <a:solidFill>
                  <a:schemeClr val="bg1"/>
                </a:solidFill>
              </a:rPr>
              <a:t>radio messages on underground radio </a:t>
            </a:r>
            <a:r>
              <a:rPr lang="en-US" sz="3200" dirty="0" smtClean="0">
                <a:solidFill>
                  <a:schemeClr val="bg1"/>
                </a:solidFill>
              </a:rPr>
              <a:t>stations</a:t>
            </a:r>
          </a:p>
          <a:p>
            <a:pPr algn="l"/>
            <a:r>
              <a:rPr lang="en-US" sz="3200" dirty="0" smtClean="0">
                <a:solidFill>
                  <a:schemeClr val="bg1"/>
                </a:solidFill>
              </a:rPr>
              <a:t>Forced the Shah to </a:t>
            </a:r>
            <a:r>
              <a:rPr lang="en-US" sz="3200" dirty="0">
                <a:solidFill>
                  <a:schemeClr val="bg1"/>
                </a:solidFill>
              </a:rPr>
              <a:t>flee to France (or he would be in jail</a:t>
            </a:r>
            <a:r>
              <a:rPr lang="en-US" sz="3200" dirty="0" smtClean="0">
                <a:solidFill>
                  <a:schemeClr val="bg1"/>
                </a:solidFill>
              </a:rPr>
              <a:t>)- taped </a:t>
            </a:r>
            <a:r>
              <a:rPr lang="en-US" sz="3200" dirty="0">
                <a:solidFill>
                  <a:schemeClr val="bg1"/>
                </a:solidFill>
              </a:rPr>
              <a:t>messages smuggled in and played in mosques.</a:t>
            </a:r>
          </a:p>
          <a:p>
            <a:pPr algn="l"/>
            <a:r>
              <a:rPr lang="en-US" sz="3200" b="1" dirty="0" smtClean="0">
                <a:solidFill>
                  <a:schemeClr val="bg1"/>
                </a:solidFill>
              </a:rPr>
              <a:t>1979 Iranian Revolution</a:t>
            </a:r>
            <a:r>
              <a:rPr lang="en-US" sz="3200" dirty="0" smtClean="0">
                <a:solidFill>
                  <a:schemeClr val="bg1"/>
                </a:solidFill>
              </a:rPr>
              <a:t>- violent </a:t>
            </a:r>
            <a:r>
              <a:rPr lang="en-US" sz="3200" dirty="0">
                <a:solidFill>
                  <a:schemeClr val="bg1"/>
                </a:solidFill>
              </a:rPr>
              <a:t>overthrow of govt.  Shah flees to Egypt and Khomeini is the new leader of Iran</a:t>
            </a:r>
          </a:p>
          <a:p>
            <a:pPr algn="l"/>
            <a:endParaRPr lang="en-US" sz="3200" b="1" dirty="0">
              <a:solidFill>
                <a:schemeClr val="bg1"/>
              </a:solidFill>
            </a:endParaRPr>
          </a:p>
          <a:p>
            <a:pPr algn="l"/>
            <a:endParaRPr lang="en-US" sz="3200" dirty="0"/>
          </a:p>
          <a:p>
            <a:pPr algn="l"/>
            <a:endParaRPr lang="en-US" dirty="0"/>
          </a:p>
          <a:p>
            <a:endParaRPr lang="en-US" dirty="0"/>
          </a:p>
        </p:txBody>
      </p:sp>
      <p:sp>
        <p:nvSpPr>
          <p:cNvPr id="3" name="Title 2"/>
          <p:cNvSpPr>
            <a:spLocks noGrp="1"/>
          </p:cNvSpPr>
          <p:nvPr>
            <p:ph type="ctrTitle"/>
          </p:nvPr>
        </p:nvSpPr>
        <p:spPr>
          <a:xfrm>
            <a:off x="525439" y="61414"/>
            <a:ext cx="11039023" cy="1091442"/>
          </a:xfrm>
        </p:spPr>
        <p:txBody>
          <a:bodyPr>
            <a:normAutofit fontScale="90000"/>
          </a:bodyPr>
          <a:lstStyle/>
          <a:p>
            <a:r>
              <a:rPr lang="en-US" dirty="0">
                <a:effectLst/>
              </a:rPr>
              <a:t>What was the Iranian Revolution</a:t>
            </a:r>
            <a:endParaRPr lang="en-US" dirty="0"/>
          </a:p>
        </p:txBody>
      </p:sp>
    </p:spTree>
    <p:extLst>
      <p:ext uri="{BB962C8B-B14F-4D97-AF65-F5344CB8AC3E}">
        <p14:creationId xmlns:p14="http://schemas.microsoft.com/office/powerpoint/2010/main" val="228509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25439" y="61414"/>
            <a:ext cx="11039023" cy="1091442"/>
          </a:xfrm>
        </p:spPr>
        <p:txBody>
          <a:bodyPr>
            <a:normAutofit fontScale="90000"/>
          </a:bodyPr>
          <a:lstStyle/>
          <a:p>
            <a:r>
              <a:rPr lang="en-US" dirty="0">
                <a:effectLst/>
              </a:rPr>
              <a:t>What was the Iranian Revolution</a:t>
            </a:r>
            <a:endParaRPr lang="en-US" dirty="0"/>
          </a:p>
        </p:txBody>
      </p:sp>
      <p:pic>
        <p:nvPicPr>
          <p:cNvPr id="5" name="Picture 4"/>
          <p:cNvPicPr>
            <a:picLocks noChangeAspect="1"/>
          </p:cNvPicPr>
          <p:nvPr/>
        </p:nvPicPr>
        <p:blipFill>
          <a:blip r:embed="rId2"/>
          <a:stretch>
            <a:fillRect/>
          </a:stretch>
        </p:blipFill>
        <p:spPr>
          <a:xfrm>
            <a:off x="136289" y="1944426"/>
            <a:ext cx="8156052" cy="4715681"/>
          </a:xfrm>
          <a:prstGeom prst="rect">
            <a:avLst/>
          </a:prstGeom>
        </p:spPr>
      </p:pic>
      <p:pic>
        <p:nvPicPr>
          <p:cNvPr id="6" name="Picture 5"/>
          <p:cNvPicPr>
            <a:picLocks noChangeAspect="1"/>
          </p:cNvPicPr>
          <p:nvPr/>
        </p:nvPicPr>
        <p:blipFill>
          <a:blip r:embed="rId3"/>
          <a:stretch>
            <a:fillRect/>
          </a:stretch>
        </p:blipFill>
        <p:spPr>
          <a:xfrm>
            <a:off x="7896367" y="1152856"/>
            <a:ext cx="3810000" cy="5019675"/>
          </a:xfrm>
          <a:prstGeom prst="rect">
            <a:avLst/>
          </a:prstGeom>
        </p:spPr>
      </p:pic>
      <p:sp>
        <p:nvSpPr>
          <p:cNvPr id="7" name="TextBox 6"/>
          <p:cNvSpPr txBox="1"/>
          <p:nvPr/>
        </p:nvSpPr>
        <p:spPr>
          <a:xfrm>
            <a:off x="873457" y="1099544"/>
            <a:ext cx="4972836" cy="707886"/>
          </a:xfrm>
          <a:prstGeom prst="rect">
            <a:avLst/>
          </a:prstGeom>
          <a:noFill/>
          <a:ln>
            <a:solidFill>
              <a:schemeClr val="accent4">
                <a:lumMod val="50000"/>
              </a:schemeClr>
            </a:solidFill>
          </a:ln>
        </p:spPr>
        <p:txBody>
          <a:bodyPr wrap="none" rtlCol="0" anchor="ctr" anchorCtr="1">
            <a:spAutoFit/>
          </a:bodyPr>
          <a:lstStyle/>
          <a:p>
            <a:r>
              <a:rPr lang="en-US" sz="4000" b="1" dirty="0" err="1" smtClean="0">
                <a:solidFill>
                  <a:schemeClr val="bg2">
                    <a:lumMod val="75000"/>
                  </a:schemeClr>
                </a:solidFill>
              </a:rPr>
              <a:t>Ayatullah</a:t>
            </a:r>
            <a:r>
              <a:rPr lang="en-US" sz="4000" b="1" dirty="0" smtClean="0">
                <a:solidFill>
                  <a:schemeClr val="bg2">
                    <a:lumMod val="75000"/>
                  </a:schemeClr>
                </a:solidFill>
              </a:rPr>
              <a:t> Khomeini</a:t>
            </a:r>
            <a:endParaRPr lang="en-US" sz="4000" b="1" dirty="0">
              <a:solidFill>
                <a:schemeClr val="bg2">
                  <a:lumMod val="75000"/>
                </a:schemeClr>
              </a:solidFill>
            </a:endParaRPr>
          </a:p>
        </p:txBody>
      </p:sp>
    </p:spTree>
    <p:extLst>
      <p:ext uri="{BB962C8B-B14F-4D97-AF65-F5344CB8AC3E}">
        <p14:creationId xmlns:p14="http://schemas.microsoft.com/office/powerpoint/2010/main" val="170162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25439" y="61414"/>
            <a:ext cx="11039023" cy="1091442"/>
          </a:xfrm>
        </p:spPr>
        <p:txBody>
          <a:bodyPr>
            <a:normAutofit/>
          </a:bodyPr>
          <a:lstStyle/>
          <a:p>
            <a:r>
              <a:rPr lang="en-US" dirty="0" smtClean="0">
                <a:effectLst/>
              </a:rPr>
              <a:t>Effects of the </a:t>
            </a:r>
            <a:r>
              <a:rPr lang="en-US" dirty="0">
                <a:effectLst/>
              </a:rPr>
              <a:t>Revolution</a:t>
            </a:r>
            <a:endParaRPr lang="en-US" dirty="0"/>
          </a:p>
        </p:txBody>
      </p:sp>
      <p:sp>
        <p:nvSpPr>
          <p:cNvPr id="7" name="TextBox 6"/>
          <p:cNvSpPr txBox="1"/>
          <p:nvPr/>
        </p:nvSpPr>
        <p:spPr>
          <a:xfrm>
            <a:off x="322806" y="1152856"/>
            <a:ext cx="11444288" cy="5509200"/>
          </a:xfrm>
          <a:prstGeom prst="rect">
            <a:avLst/>
          </a:prstGeom>
          <a:noFill/>
          <a:ln>
            <a:solidFill>
              <a:schemeClr val="accent4">
                <a:lumMod val="50000"/>
              </a:schemeClr>
            </a:solidFill>
          </a:ln>
        </p:spPr>
        <p:txBody>
          <a:bodyPr wrap="square" rtlCol="0" anchor="ctr" anchorCtr="1">
            <a:spAutoFit/>
          </a:bodyPr>
          <a:lstStyle/>
          <a:p>
            <a:r>
              <a:rPr lang="en-US" sz="3200" b="1" dirty="0" smtClean="0">
                <a:solidFill>
                  <a:schemeClr val="bg2">
                    <a:lumMod val="75000"/>
                  </a:schemeClr>
                </a:solidFill>
              </a:rPr>
              <a:t>Islamic </a:t>
            </a:r>
            <a:r>
              <a:rPr lang="en-US" sz="3200" b="1" dirty="0">
                <a:solidFill>
                  <a:schemeClr val="bg2">
                    <a:lumMod val="75000"/>
                  </a:schemeClr>
                </a:solidFill>
              </a:rPr>
              <a:t>Republic</a:t>
            </a:r>
          </a:p>
          <a:p>
            <a:r>
              <a:rPr lang="en-US" sz="3200" dirty="0" smtClean="0">
                <a:solidFill>
                  <a:schemeClr val="bg2">
                    <a:lumMod val="75000"/>
                  </a:schemeClr>
                </a:solidFill>
              </a:rPr>
              <a:t>A </a:t>
            </a:r>
            <a:r>
              <a:rPr lang="en-US" sz="3200" dirty="0">
                <a:solidFill>
                  <a:schemeClr val="bg2">
                    <a:lumMod val="75000"/>
                  </a:schemeClr>
                </a:solidFill>
              </a:rPr>
              <a:t>Theocracy is set </a:t>
            </a:r>
            <a:r>
              <a:rPr lang="en-US" sz="3200" dirty="0" smtClean="0">
                <a:solidFill>
                  <a:schemeClr val="bg2">
                    <a:lumMod val="75000"/>
                  </a:schemeClr>
                </a:solidFill>
              </a:rPr>
              <a:t>up- govt</a:t>
            </a:r>
            <a:r>
              <a:rPr lang="en-US" sz="3200" dirty="0">
                <a:solidFill>
                  <a:schemeClr val="bg2">
                    <a:lumMod val="75000"/>
                  </a:schemeClr>
                </a:solidFill>
              </a:rPr>
              <a:t>. where political and religious leaders are the </a:t>
            </a:r>
            <a:r>
              <a:rPr lang="en-US" sz="3200" dirty="0" smtClean="0">
                <a:solidFill>
                  <a:schemeClr val="bg2">
                    <a:lumMod val="75000"/>
                  </a:schemeClr>
                </a:solidFill>
              </a:rPr>
              <a:t>same (go back to old ways)</a:t>
            </a:r>
            <a:endParaRPr lang="en-US" sz="3200" dirty="0">
              <a:solidFill>
                <a:schemeClr val="bg2">
                  <a:lumMod val="75000"/>
                </a:schemeClr>
              </a:solidFill>
            </a:endParaRPr>
          </a:p>
          <a:p>
            <a:r>
              <a:rPr lang="en-US" sz="3200" dirty="0">
                <a:solidFill>
                  <a:schemeClr val="bg2">
                    <a:lumMod val="75000"/>
                  </a:schemeClr>
                </a:solidFill>
              </a:rPr>
              <a:t>-People follow Islamic Fundamentalism.-oppose westernization, reform to Islamic principles- Muslim religious tradition</a:t>
            </a:r>
          </a:p>
          <a:p>
            <a:r>
              <a:rPr lang="en-US" sz="3200" dirty="0">
                <a:solidFill>
                  <a:schemeClr val="bg2">
                    <a:lumMod val="75000"/>
                  </a:schemeClr>
                </a:solidFill>
              </a:rPr>
              <a:t>	-very strict interpretation of the Koran</a:t>
            </a:r>
          </a:p>
          <a:p>
            <a:r>
              <a:rPr lang="en-US" sz="3200" dirty="0">
                <a:solidFill>
                  <a:schemeClr val="bg2">
                    <a:lumMod val="75000"/>
                  </a:schemeClr>
                </a:solidFill>
              </a:rPr>
              <a:t>	-law of Islam will govern people</a:t>
            </a:r>
          </a:p>
          <a:p>
            <a:r>
              <a:rPr lang="en-US" sz="3200" dirty="0">
                <a:solidFill>
                  <a:schemeClr val="bg2">
                    <a:lumMod val="75000"/>
                  </a:schemeClr>
                </a:solidFill>
              </a:rPr>
              <a:t>	-no non-Islamic believers in office</a:t>
            </a:r>
          </a:p>
          <a:p>
            <a:r>
              <a:rPr lang="en-US" sz="3200" b="1" dirty="0">
                <a:solidFill>
                  <a:schemeClr val="bg2">
                    <a:lumMod val="75000"/>
                  </a:schemeClr>
                </a:solidFill>
              </a:rPr>
              <a:t>	</a:t>
            </a:r>
            <a:r>
              <a:rPr lang="en-US" sz="3200" dirty="0">
                <a:solidFill>
                  <a:schemeClr val="bg2">
                    <a:lumMod val="75000"/>
                  </a:schemeClr>
                </a:solidFill>
              </a:rPr>
              <a:t>-will try to spread beliefs through </a:t>
            </a:r>
            <a:r>
              <a:rPr lang="en-US" sz="3200" dirty="0" smtClean="0">
                <a:solidFill>
                  <a:schemeClr val="bg2">
                    <a:lumMod val="75000"/>
                  </a:schemeClr>
                </a:solidFill>
              </a:rPr>
              <a:t>Middle East</a:t>
            </a:r>
          </a:p>
          <a:p>
            <a:r>
              <a:rPr lang="en-US" sz="3200" dirty="0" smtClean="0">
                <a:solidFill>
                  <a:schemeClr val="bg2">
                    <a:lumMod val="75000"/>
                  </a:schemeClr>
                </a:solidFill>
              </a:rPr>
              <a:t>Use </a:t>
            </a:r>
            <a:r>
              <a:rPr lang="en-US" sz="3200" dirty="0">
                <a:solidFill>
                  <a:schemeClr val="bg2">
                    <a:lumMod val="75000"/>
                  </a:schemeClr>
                </a:solidFill>
              </a:rPr>
              <a:t>terrorism to </a:t>
            </a:r>
            <a:r>
              <a:rPr lang="en-US" sz="3200" dirty="0" smtClean="0">
                <a:solidFill>
                  <a:schemeClr val="bg2">
                    <a:lumMod val="75000"/>
                  </a:schemeClr>
                </a:solidFill>
              </a:rPr>
              <a:t>establish an </a:t>
            </a:r>
            <a:r>
              <a:rPr lang="en-US" sz="3200" dirty="0">
                <a:solidFill>
                  <a:schemeClr val="bg2">
                    <a:lumMod val="75000"/>
                  </a:schemeClr>
                </a:solidFill>
              </a:rPr>
              <a:t>Islamic </a:t>
            </a:r>
            <a:r>
              <a:rPr lang="en-US" sz="3200" dirty="0" smtClean="0">
                <a:solidFill>
                  <a:schemeClr val="bg2">
                    <a:lumMod val="75000"/>
                  </a:schemeClr>
                </a:solidFill>
              </a:rPr>
              <a:t>republic</a:t>
            </a:r>
            <a:endParaRPr lang="en-US" sz="3200" dirty="0">
              <a:solidFill>
                <a:schemeClr val="bg2">
                  <a:lumMod val="75000"/>
                </a:schemeClr>
              </a:solidFill>
            </a:endParaRPr>
          </a:p>
        </p:txBody>
      </p:sp>
    </p:spTree>
    <p:extLst>
      <p:ext uri="{BB962C8B-B14F-4D97-AF65-F5344CB8AC3E}">
        <p14:creationId xmlns:p14="http://schemas.microsoft.com/office/powerpoint/2010/main" val="220499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3999" y="1802737"/>
            <a:ext cx="10112477" cy="4406334"/>
          </a:xfrm>
        </p:spPr>
        <p:txBody>
          <a:bodyPr>
            <a:normAutofit fontScale="92500"/>
          </a:bodyPr>
          <a:lstStyle/>
          <a:p>
            <a:pPr algn="l"/>
            <a:r>
              <a:rPr lang="en-US" sz="3200" dirty="0" smtClean="0"/>
              <a:t>Written </a:t>
            </a:r>
            <a:r>
              <a:rPr lang="en-US" sz="3200" dirty="0"/>
              <a:t>in 1917 by Lord Balfour during WWI </a:t>
            </a:r>
            <a:r>
              <a:rPr lang="en-US" sz="3200" dirty="0" smtClean="0"/>
              <a:t>promise </a:t>
            </a:r>
            <a:r>
              <a:rPr lang="en-US" sz="3200" dirty="0"/>
              <a:t>made </a:t>
            </a:r>
            <a:r>
              <a:rPr lang="en-US" sz="3200" dirty="0" smtClean="0"/>
              <a:t>to both </a:t>
            </a:r>
            <a:r>
              <a:rPr lang="en-US" sz="3200" dirty="0"/>
              <a:t>Arabs &amp; </a:t>
            </a:r>
            <a:r>
              <a:rPr lang="en-US" sz="3200" dirty="0" smtClean="0"/>
              <a:t>Jews  </a:t>
            </a:r>
          </a:p>
          <a:p>
            <a:pPr algn="l"/>
            <a:r>
              <a:rPr lang="en-US" sz="3200" dirty="0" smtClean="0"/>
              <a:t>Britain wants </a:t>
            </a:r>
            <a:r>
              <a:rPr lang="en-US" sz="3200" dirty="0"/>
              <a:t>to strengthen war </a:t>
            </a:r>
            <a:r>
              <a:rPr lang="en-US" sz="3200" dirty="0" smtClean="0"/>
              <a:t>effort to defeat </a:t>
            </a:r>
            <a:r>
              <a:rPr lang="en-US" sz="3200" dirty="0"/>
              <a:t>Ottoman Empire (Turks</a:t>
            </a:r>
            <a:r>
              <a:rPr lang="en-US" sz="3200" dirty="0" smtClean="0"/>
              <a:t>).</a:t>
            </a:r>
          </a:p>
          <a:p>
            <a:pPr algn="l"/>
            <a:endParaRPr lang="en-US" sz="3200" dirty="0"/>
          </a:p>
          <a:p>
            <a:pPr algn="l"/>
            <a:r>
              <a:rPr lang="en-US" sz="3200" dirty="0"/>
              <a:t>Before WWI, Britain makes promises to the Arabs if they help in British war against Germany Arabs would be given freedom after war.(they were part of the Ottoman Empire who ruled over the Arabs.)</a:t>
            </a:r>
          </a:p>
          <a:p>
            <a:pPr algn="l"/>
            <a:endParaRPr lang="en-US" dirty="0"/>
          </a:p>
          <a:p>
            <a:endParaRPr lang="en-US" dirty="0"/>
          </a:p>
        </p:txBody>
      </p:sp>
      <p:sp>
        <p:nvSpPr>
          <p:cNvPr id="3" name="Title 2"/>
          <p:cNvSpPr>
            <a:spLocks noGrp="1"/>
          </p:cNvSpPr>
          <p:nvPr>
            <p:ph type="ctrTitle"/>
          </p:nvPr>
        </p:nvSpPr>
        <p:spPr>
          <a:xfrm>
            <a:off x="1523999" y="-1193800"/>
            <a:ext cx="9144000" cy="2387600"/>
          </a:xfrm>
        </p:spPr>
        <p:txBody>
          <a:bodyPr/>
          <a:lstStyle/>
          <a:p>
            <a:r>
              <a:rPr lang="en-US" dirty="0"/>
              <a:t>Balfour </a:t>
            </a:r>
            <a:r>
              <a:rPr lang="en-US" dirty="0" smtClean="0"/>
              <a:t>Declaration</a:t>
            </a:r>
            <a:endParaRPr lang="en-US" dirty="0"/>
          </a:p>
        </p:txBody>
      </p:sp>
    </p:spTree>
    <p:extLst>
      <p:ext uri="{BB962C8B-B14F-4D97-AF65-F5344CB8AC3E}">
        <p14:creationId xmlns:p14="http://schemas.microsoft.com/office/powerpoint/2010/main" val="246006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3999" y="1802737"/>
            <a:ext cx="10112477" cy="4406334"/>
          </a:xfrm>
        </p:spPr>
        <p:txBody>
          <a:bodyPr>
            <a:normAutofit fontScale="92500" lnSpcReduction="20000"/>
          </a:bodyPr>
          <a:lstStyle/>
          <a:p>
            <a:pPr algn="l"/>
            <a:r>
              <a:rPr lang="en-US" sz="3200" dirty="0" smtClean="0"/>
              <a:t>Balfour </a:t>
            </a:r>
            <a:r>
              <a:rPr lang="en-US" sz="3200" dirty="0"/>
              <a:t>Declaration states that Jews should establish their “national home” in Palestine. But not </a:t>
            </a:r>
            <a:r>
              <a:rPr lang="en-US" sz="3200" dirty="0" smtClean="0"/>
              <a:t>violate the rights </a:t>
            </a:r>
            <a:r>
              <a:rPr lang="en-US" sz="3200" dirty="0"/>
              <a:t>of Arabs</a:t>
            </a:r>
            <a:r>
              <a:rPr lang="en-US" sz="3200" dirty="0" smtClean="0"/>
              <a:t>.</a:t>
            </a:r>
          </a:p>
          <a:p>
            <a:pPr algn="l"/>
            <a:endParaRPr lang="en-US" sz="3200" dirty="0"/>
          </a:p>
          <a:p>
            <a:pPr algn="l"/>
            <a:r>
              <a:rPr lang="en-US" sz="3200" dirty="0" smtClean="0"/>
              <a:t>CONFLICT and MORE </a:t>
            </a:r>
            <a:r>
              <a:rPr lang="en-US" sz="3200" dirty="0"/>
              <a:t>FRICTION</a:t>
            </a:r>
          </a:p>
          <a:p>
            <a:pPr algn="l"/>
            <a:r>
              <a:rPr lang="en-US" sz="3200" dirty="0"/>
              <a:t>-Britain takes Palestine &amp; takes away its support for a Jewish State</a:t>
            </a:r>
          </a:p>
          <a:p>
            <a:pPr algn="l"/>
            <a:endParaRPr lang="en-US" sz="3200" dirty="0"/>
          </a:p>
          <a:p>
            <a:pPr algn="l"/>
            <a:r>
              <a:rPr lang="en-US" sz="3200" dirty="0" smtClean="0"/>
              <a:t>WWII-extermination </a:t>
            </a:r>
            <a:r>
              <a:rPr lang="en-US" sz="3200" dirty="0"/>
              <a:t>of Jews-Holocaust-many Jews seek refuge in </a:t>
            </a:r>
            <a:r>
              <a:rPr lang="en-US" sz="3200" dirty="0" smtClean="0"/>
              <a:t>Palestine</a:t>
            </a:r>
          </a:p>
          <a:p>
            <a:pPr algn="l"/>
            <a:endParaRPr lang="en-US" dirty="0" smtClean="0"/>
          </a:p>
          <a:p>
            <a:endParaRPr lang="en-US" dirty="0"/>
          </a:p>
        </p:txBody>
      </p:sp>
      <p:sp>
        <p:nvSpPr>
          <p:cNvPr id="3" name="Title 2"/>
          <p:cNvSpPr>
            <a:spLocks noGrp="1"/>
          </p:cNvSpPr>
          <p:nvPr>
            <p:ph type="ctrTitle"/>
          </p:nvPr>
        </p:nvSpPr>
        <p:spPr>
          <a:xfrm>
            <a:off x="1523999" y="-1193800"/>
            <a:ext cx="9144000" cy="2387600"/>
          </a:xfrm>
        </p:spPr>
        <p:txBody>
          <a:bodyPr/>
          <a:lstStyle/>
          <a:p>
            <a:r>
              <a:rPr lang="en-US" dirty="0"/>
              <a:t>Balfour </a:t>
            </a:r>
            <a:r>
              <a:rPr lang="en-US" dirty="0" smtClean="0"/>
              <a:t>Declaration</a:t>
            </a:r>
            <a:endParaRPr lang="en-US" dirty="0"/>
          </a:p>
        </p:txBody>
      </p:sp>
    </p:spTree>
    <p:extLst>
      <p:ext uri="{BB962C8B-B14F-4D97-AF65-F5344CB8AC3E}">
        <p14:creationId xmlns:p14="http://schemas.microsoft.com/office/powerpoint/2010/main" val="81329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1406952"/>
            <a:ext cx="10112477" cy="4857370"/>
          </a:xfrm>
        </p:spPr>
        <p:txBody>
          <a:bodyPr>
            <a:normAutofit fontScale="92500"/>
          </a:bodyPr>
          <a:lstStyle/>
          <a:p>
            <a:pPr algn="l"/>
            <a:r>
              <a:rPr lang="en-US" sz="3200" dirty="0" smtClean="0"/>
              <a:t>Same time several </a:t>
            </a:r>
            <a:r>
              <a:rPr lang="en-US" sz="3200" dirty="0"/>
              <a:t>Arab nations formed the </a:t>
            </a:r>
            <a:r>
              <a:rPr lang="en-US" sz="3200" b="1" dirty="0">
                <a:solidFill>
                  <a:srgbClr val="FF0000"/>
                </a:solidFill>
              </a:rPr>
              <a:t>Arab </a:t>
            </a:r>
            <a:r>
              <a:rPr lang="en-US" sz="3200" b="1" dirty="0" smtClean="0">
                <a:solidFill>
                  <a:srgbClr val="FF0000"/>
                </a:solidFill>
              </a:rPr>
              <a:t>League</a:t>
            </a:r>
            <a:r>
              <a:rPr lang="en-US" sz="3200" dirty="0" smtClean="0"/>
              <a:t>- set </a:t>
            </a:r>
            <a:r>
              <a:rPr lang="en-US" sz="3200" dirty="0"/>
              <a:t>out to defend the Arab cause in </a:t>
            </a:r>
            <a:r>
              <a:rPr lang="en-US" sz="3200" dirty="0" smtClean="0"/>
              <a:t>Palestine</a:t>
            </a:r>
          </a:p>
          <a:p>
            <a:pPr algn="l"/>
            <a:endParaRPr lang="en-US" sz="3200" dirty="0"/>
          </a:p>
          <a:p>
            <a:pPr algn="l"/>
            <a:r>
              <a:rPr lang="en-US" sz="3200" dirty="0"/>
              <a:t>-1947-UN feels that Palestine should be split into 2 </a:t>
            </a:r>
            <a:r>
              <a:rPr lang="en-US" sz="3200" dirty="0" smtClean="0"/>
              <a:t>parts- a </a:t>
            </a:r>
            <a:r>
              <a:rPr lang="en-US" sz="3200" b="1" dirty="0">
                <a:solidFill>
                  <a:schemeClr val="tx1">
                    <a:lumMod val="95000"/>
                    <a:lumOff val="5000"/>
                  </a:schemeClr>
                </a:solidFill>
              </a:rPr>
              <a:t>Jewish state</a:t>
            </a:r>
            <a:r>
              <a:rPr lang="en-US" sz="3200" dirty="0"/>
              <a:t> and </a:t>
            </a:r>
            <a:r>
              <a:rPr lang="en-US" sz="3200" b="1" dirty="0">
                <a:solidFill>
                  <a:schemeClr val="tx1">
                    <a:lumMod val="95000"/>
                    <a:lumOff val="5000"/>
                  </a:schemeClr>
                </a:solidFill>
              </a:rPr>
              <a:t>Arab state</a:t>
            </a:r>
            <a:r>
              <a:rPr lang="en-US" sz="3200" dirty="0" smtClean="0"/>
              <a:t>.</a:t>
            </a:r>
          </a:p>
          <a:p>
            <a:pPr algn="l"/>
            <a:endParaRPr lang="en-US" sz="3200" dirty="0"/>
          </a:p>
          <a:p>
            <a:pPr algn="l"/>
            <a:r>
              <a:rPr lang="en-US" sz="3200" dirty="0"/>
              <a:t>-Jews agree but Arabs </a:t>
            </a:r>
            <a:r>
              <a:rPr lang="en-US" sz="3200" dirty="0" smtClean="0"/>
              <a:t>disagree- fighting </a:t>
            </a:r>
            <a:r>
              <a:rPr lang="en-US" sz="3200" dirty="0"/>
              <a:t>begins-Jews win their independence and in 1948 the state of Israel was proclaimed.  </a:t>
            </a:r>
            <a:r>
              <a:rPr lang="en-US" sz="3200" dirty="0" smtClean="0"/>
              <a:t>Israel is a democratic nation.</a:t>
            </a:r>
            <a:endParaRPr lang="en-US" sz="3200" dirty="0"/>
          </a:p>
          <a:p>
            <a:pPr algn="l"/>
            <a:endParaRPr lang="en-US" sz="3200" dirty="0" smtClean="0"/>
          </a:p>
          <a:p>
            <a:pPr algn="l"/>
            <a:endParaRPr lang="en-US" dirty="0" smtClean="0"/>
          </a:p>
          <a:p>
            <a:endParaRPr lang="en-US" dirty="0"/>
          </a:p>
        </p:txBody>
      </p:sp>
      <p:sp>
        <p:nvSpPr>
          <p:cNvPr id="3" name="Title 2"/>
          <p:cNvSpPr>
            <a:spLocks noGrp="1"/>
          </p:cNvSpPr>
          <p:nvPr>
            <p:ph type="ctrTitle"/>
          </p:nvPr>
        </p:nvSpPr>
        <p:spPr>
          <a:xfrm>
            <a:off x="1524000" y="38509"/>
            <a:ext cx="9144000" cy="1223909"/>
          </a:xfrm>
        </p:spPr>
        <p:txBody>
          <a:bodyPr/>
          <a:lstStyle/>
          <a:p>
            <a:r>
              <a:rPr lang="en-US" dirty="0"/>
              <a:t>Balfour </a:t>
            </a:r>
            <a:r>
              <a:rPr lang="en-US" dirty="0" smtClean="0"/>
              <a:t>Declaration</a:t>
            </a:r>
            <a:endParaRPr lang="en-US" dirty="0"/>
          </a:p>
        </p:txBody>
      </p:sp>
      <p:pic>
        <p:nvPicPr>
          <p:cNvPr id="4" name="Picture 3"/>
          <p:cNvPicPr>
            <a:picLocks noChangeAspect="1"/>
          </p:cNvPicPr>
          <p:nvPr/>
        </p:nvPicPr>
        <p:blipFill>
          <a:blip r:embed="rId2"/>
          <a:stretch>
            <a:fillRect/>
          </a:stretch>
        </p:blipFill>
        <p:spPr>
          <a:xfrm>
            <a:off x="10665083" y="249119"/>
            <a:ext cx="1146696" cy="802687"/>
          </a:xfrm>
          <a:prstGeom prst="rect">
            <a:avLst/>
          </a:prstGeom>
        </p:spPr>
      </p:pic>
      <p:pic>
        <p:nvPicPr>
          <p:cNvPr id="5" name="Picture 4"/>
          <p:cNvPicPr>
            <a:picLocks noChangeAspect="1"/>
          </p:cNvPicPr>
          <p:nvPr/>
        </p:nvPicPr>
        <p:blipFill>
          <a:blip r:embed="rId3"/>
          <a:stretch>
            <a:fillRect/>
          </a:stretch>
        </p:blipFill>
        <p:spPr>
          <a:xfrm>
            <a:off x="380221" y="249119"/>
            <a:ext cx="1143779" cy="640516"/>
          </a:xfrm>
          <a:prstGeom prst="rect">
            <a:avLst/>
          </a:prstGeom>
        </p:spPr>
      </p:pic>
    </p:spTree>
    <p:extLst>
      <p:ext uri="{BB962C8B-B14F-4D97-AF65-F5344CB8AC3E}">
        <p14:creationId xmlns:p14="http://schemas.microsoft.com/office/powerpoint/2010/main" val="31093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40775" y="175715"/>
            <a:ext cx="9036239" cy="6506092"/>
          </a:xfrm>
          <a:prstGeom prst="rect">
            <a:avLst/>
          </a:prstGeom>
        </p:spPr>
      </p:pic>
    </p:spTree>
    <p:extLst>
      <p:ext uri="{BB962C8B-B14F-4D97-AF65-F5344CB8AC3E}">
        <p14:creationId xmlns:p14="http://schemas.microsoft.com/office/powerpoint/2010/main" val="277048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1854492"/>
            <a:ext cx="10112477" cy="4409829"/>
          </a:xfrm>
        </p:spPr>
        <p:txBody>
          <a:bodyPr>
            <a:normAutofit/>
          </a:bodyPr>
          <a:lstStyle/>
          <a:p>
            <a:pPr algn="l"/>
            <a:r>
              <a:rPr lang="en-US" sz="3200" dirty="0"/>
              <a:t>4 major wars have been fought between Israel and Arab nations around it (Egypt, Jordan, Syria, Lebanon, Saudi Arabia)</a:t>
            </a:r>
          </a:p>
          <a:p>
            <a:pPr algn="l"/>
            <a:endParaRPr lang="en-US" sz="3200" dirty="0" smtClean="0"/>
          </a:p>
          <a:p>
            <a:pPr algn="l"/>
            <a:endParaRPr lang="en-US" dirty="0" smtClean="0"/>
          </a:p>
          <a:p>
            <a:endParaRPr lang="en-US" dirty="0"/>
          </a:p>
        </p:txBody>
      </p:sp>
      <p:sp>
        <p:nvSpPr>
          <p:cNvPr id="3" name="Title 2"/>
          <p:cNvSpPr>
            <a:spLocks noGrp="1"/>
          </p:cNvSpPr>
          <p:nvPr>
            <p:ph type="ctrTitle"/>
          </p:nvPr>
        </p:nvSpPr>
        <p:spPr>
          <a:xfrm>
            <a:off x="1356494" y="439851"/>
            <a:ext cx="9476096" cy="1223909"/>
          </a:xfrm>
        </p:spPr>
        <p:txBody>
          <a:bodyPr>
            <a:normAutofit fontScale="90000"/>
          </a:bodyPr>
          <a:lstStyle/>
          <a:p>
            <a:r>
              <a:rPr lang="en-US" dirty="0"/>
              <a:t>What </a:t>
            </a:r>
            <a:r>
              <a:rPr lang="en-US" dirty="0" smtClean="0"/>
              <a:t>has </a:t>
            </a:r>
            <a:r>
              <a:rPr lang="en-US" dirty="0"/>
              <a:t>been the results of the Arab-Israeli </a:t>
            </a:r>
            <a:r>
              <a:rPr lang="en-US" dirty="0" smtClean="0"/>
              <a:t>Conflict?</a:t>
            </a:r>
            <a:endParaRPr lang="en-US" dirty="0"/>
          </a:p>
        </p:txBody>
      </p:sp>
      <p:pic>
        <p:nvPicPr>
          <p:cNvPr id="4" name="Picture 3"/>
          <p:cNvPicPr>
            <a:picLocks noChangeAspect="1"/>
          </p:cNvPicPr>
          <p:nvPr/>
        </p:nvPicPr>
        <p:blipFill>
          <a:blip r:embed="rId2"/>
          <a:stretch>
            <a:fillRect/>
          </a:stretch>
        </p:blipFill>
        <p:spPr>
          <a:xfrm>
            <a:off x="10832590" y="249118"/>
            <a:ext cx="1146696" cy="802687"/>
          </a:xfrm>
          <a:prstGeom prst="rect">
            <a:avLst/>
          </a:prstGeom>
        </p:spPr>
      </p:pic>
      <p:pic>
        <p:nvPicPr>
          <p:cNvPr id="5" name="Picture 4"/>
          <p:cNvPicPr>
            <a:picLocks noChangeAspect="1"/>
          </p:cNvPicPr>
          <p:nvPr/>
        </p:nvPicPr>
        <p:blipFill>
          <a:blip r:embed="rId3"/>
          <a:stretch>
            <a:fillRect/>
          </a:stretch>
        </p:blipFill>
        <p:spPr>
          <a:xfrm>
            <a:off x="212715" y="249118"/>
            <a:ext cx="1143779" cy="640516"/>
          </a:xfrm>
          <a:prstGeom prst="rect">
            <a:avLst/>
          </a:prstGeom>
        </p:spPr>
      </p:pic>
      <p:pic>
        <p:nvPicPr>
          <p:cNvPr id="6" name="Picture 5"/>
          <p:cNvPicPr>
            <a:picLocks noChangeAspect="1"/>
          </p:cNvPicPr>
          <p:nvPr/>
        </p:nvPicPr>
        <p:blipFill>
          <a:blip r:embed="rId4"/>
          <a:stretch>
            <a:fillRect/>
          </a:stretch>
        </p:blipFill>
        <p:spPr>
          <a:xfrm>
            <a:off x="6580238" y="2947632"/>
            <a:ext cx="2952723" cy="3785542"/>
          </a:xfrm>
          <a:prstGeom prst="rect">
            <a:avLst/>
          </a:prstGeom>
        </p:spPr>
      </p:pic>
    </p:spTree>
    <p:extLst>
      <p:ext uri="{BB962C8B-B14F-4D97-AF65-F5344CB8AC3E}">
        <p14:creationId xmlns:p14="http://schemas.microsoft.com/office/powerpoint/2010/main" val="52744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27856" y="0"/>
            <a:ext cx="5361553" cy="6873785"/>
          </a:xfrm>
          <a:prstGeom prst="rect">
            <a:avLst/>
          </a:prstGeom>
        </p:spPr>
      </p:pic>
    </p:spTree>
    <p:extLst>
      <p:ext uri="{BB962C8B-B14F-4D97-AF65-F5344CB8AC3E}">
        <p14:creationId xmlns:p14="http://schemas.microsoft.com/office/powerpoint/2010/main" val="219344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1854492"/>
            <a:ext cx="10112477" cy="4682786"/>
          </a:xfrm>
        </p:spPr>
        <p:txBody>
          <a:bodyPr>
            <a:normAutofit fontScale="92500" lnSpcReduction="20000"/>
          </a:bodyPr>
          <a:lstStyle/>
          <a:p>
            <a:pPr algn="l"/>
            <a:r>
              <a:rPr lang="en-US" sz="3200" dirty="0" smtClean="0"/>
              <a:t>1. Independence </a:t>
            </a:r>
            <a:r>
              <a:rPr lang="en-US" sz="3200" dirty="0"/>
              <a:t>War in </a:t>
            </a:r>
            <a:r>
              <a:rPr lang="en-US" sz="3200" dirty="0" smtClean="0"/>
              <a:t>1948-</a:t>
            </a:r>
          </a:p>
          <a:p>
            <a:pPr algn="l"/>
            <a:r>
              <a:rPr lang="en-US" sz="3200" dirty="0"/>
              <a:t>	2.  Suez Canal Crisis-1956</a:t>
            </a:r>
          </a:p>
          <a:p>
            <a:pPr algn="l"/>
            <a:r>
              <a:rPr lang="en-US" sz="3200" dirty="0" smtClean="0"/>
              <a:t>-</a:t>
            </a:r>
            <a:r>
              <a:rPr lang="en-US" sz="3200" dirty="0"/>
              <a:t>Nasser (King of Egypt) “nationalized” the Suez Canal (took it over-denies Israel access-to finance dam). Britain owned but it was </a:t>
            </a:r>
            <a:r>
              <a:rPr lang="en-US" sz="3200" dirty="0" smtClean="0"/>
              <a:t>an international waterway</a:t>
            </a:r>
            <a:endParaRPr lang="en-US" sz="3200" dirty="0"/>
          </a:p>
          <a:p>
            <a:pPr algn="l"/>
            <a:r>
              <a:rPr lang="en-US" sz="3200" dirty="0" smtClean="0"/>
              <a:t>*</a:t>
            </a:r>
            <a:r>
              <a:rPr lang="en-US" sz="3200" dirty="0"/>
              <a:t>Arab see this as a right to control their own land-conflict-Jews see it as a dictator cutting off vital areas for trade.</a:t>
            </a:r>
          </a:p>
          <a:p>
            <a:pPr algn="l"/>
            <a:r>
              <a:rPr lang="en-US" sz="3200" dirty="0" smtClean="0"/>
              <a:t>Britain, </a:t>
            </a:r>
            <a:r>
              <a:rPr lang="en-US" sz="3200" dirty="0"/>
              <a:t>France &amp; Israel defeat </a:t>
            </a:r>
            <a:r>
              <a:rPr lang="en-US" sz="3200" dirty="0" smtClean="0"/>
              <a:t>Egypt </a:t>
            </a:r>
          </a:p>
          <a:p>
            <a:pPr algn="l"/>
            <a:r>
              <a:rPr lang="en-US" sz="3200" dirty="0" smtClean="0"/>
              <a:t>U.S</a:t>
            </a:r>
            <a:r>
              <a:rPr lang="en-US" sz="3200" dirty="0"/>
              <a:t>. &amp; USSR </a:t>
            </a:r>
            <a:r>
              <a:rPr lang="en-US" sz="3200" dirty="0" smtClean="0"/>
              <a:t>disapprove- withdraw-</a:t>
            </a:r>
          </a:p>
          <a:p>
            <a:pPr algn="l"/>
            <a:r>
              <a:rPr lang="en-US" sz="3200" dirty="0" smtClean="0"/>
              <a:t>	Canal </a:t>
            </a:r>
            <a:r>
              <a:rPr lang="en-US" sz="3200" dirty="0"/>
              <a:t>in the hands of Egypt. </a:t>
            </a:r>
            <a:endParaRPr lang="en-US" sz="3200" dirty="0" smtClean="0"/>
          </a:p>
          <a:p>
            <a:pPr algn="l"/>
            <a:endParaRPr lang="en-US" dirty="0" smtClean="0"/>
          </a:p>
          <a:p>
            <a:endParaRPr lang="en-US" dirty="0"/>
          </a:p>
        </p:txBody>
      </p:sp>
      <p:sp>
        <p:nvSpPr>
          <p:cNvPr id="3" name="Title 2"/>
          <p:cNvSpPr>
            <a:spLocks noGrp="1"/>
          </p:cNvSpPr>
          <p:nvPr>
            <p:ph type="ctrTitle"/>
          </p:nvPr>
        </p:nvSpPr>
        <p:spPr>
          <a:xfrm>
            <a:off x="1356494" y="439851"/>
            <a:ext cx="9476096" cy="1223909"/>
          </a:xfrm>
        </p:spPr>
        <p:txBody>
          <a:bodyPr>
            <a:normAutofit fontScale="90000"/>
          </a:bodyPr>
          <a:lstStyle/>
          <a:p>
            <a:r>
              <a:rPr lang="en-US" dirty="0"/>
              <a:t>What </a:t>
            </a:r>
            <a:r>
              <a:rPr lang="en-US" dirty="0" smtClean="0"/>
              <a:t>has </a:t>
            </a:r>
            <a:r>
              <a:rPr lang="en-US" dirty="0"/>
              <a:t>been the results of the Arab-Israeli </a:t>
            </a:r>
            <a:r>
              <a:rPr lang="en-US" dirty="0" smtClean="0"/>
              <a:t>Conflict?</a:t>
            </a:r>
            <a:endParaRPr lang="en-US" dirty="0"/>
          </a:p>
        </p:txBody>
      </p:sp>
      <p:pic>
        <p:nvPicPr>
          <p:cNvPr id="4" name="Picture 3"/>
          <p:cNvPicPr>
            <a:picLocks noChangeAspect="1"/>
          </p:cNvPicPr>
          <p:nvPr/>
        </p:nvPicPr>
        <p:blipFill>
          <a:blip r:embed="rId2"/>
          <a:stretch>
            <a:fillRect/>
          </a:stretch>
        </p:blipFill>
        <p:spPr>
          <a:xfrm>
            <a:off x="10832590" y="249118"/>
            <a:ext cx="1146696" cy="802687"/>
          </a:xfrm>
          <a:prstGeom prst="rect">
            <a:avLst/>
          </a:prstGeom>
        </p:spPr>
      </p:pic>
      <p:pic>
        <p:nvPicPr>
          <p:cNvPr id="5" name="Picture 4"/>
          <p:cNvPicPr>
            <a:picLocks noChangeAspect="1"/>
          </p:cNvPicPr>
          <p:nvPr/>
        </p:nvPicPr>
        <p:blipFill>
          <a:blip r:embed="rId3"/>
          <a:stretch>
            <a:fillRect/>
          </a:stretch>
        </p:blipFill>
        <p:spPr>
          <a:xfrm>
            <a:off x="212715" y="249118"/>
            <a:ext cx="1143779" cy="640516"/>
          </a:xfrm>
          <a:prstGeom prst="rect">
            <a:avLst/>
          </a:prstGeom>
        </p:spPr>
      </p:pic>
    </p:spTree>
    <p:extLst>
      <p:ext uri="{BB962C8B-B14F-4D97-AF65-F5344CB8AC3E}">
        <p14:creationId xmlns:p14="http://schemas.microsoft.com/office/powerpoint/2010/main" val="248619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hirligig desig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4">
            <a:shade val="50000"/>
          </a:schemeClr>
        </a:lnRef>
        <a:fillRef idx="1">
          <a:schemeClr val="accent4"/>
        </a:fillRef>
        <a:effectRef idx="0">
          <a:schemeClr val="accent4"/>
        </a:effectRef>
        <a:fontRef idx="minor">
          <a:schemeClr val="lt1"/>
        </a:fontRef>
      </a:style>
    </a:spDef>
    <a:lnDef>
      <a:spPr/>
      <a:bodyPr/>
      <a:lstStyle/>
      <a:style>
        <a:lnRef idx="1">
          <a:schemeClr val="accent4"/>
        </a:lnRef>
        <a:fillRef idx="0">
          <a:schemeClr val="accent4"/>
        </a:fillRef>
        <a:effectRef idx="0">
          <a:schemeClr val="accent4"/>
        </a:effectRef>
        <a:fontRef idx="minor">
          <a:schemeClr val="tx1"/>
        </a:fontRef>
      </a:style>
    </a:lnDef>
    <a:txDef>
      <a:spPr>
        <a:noFill/>
        <a:ln>
          <a:solidFill>
            <a:schemeClr val="accent4">
              <a:lumMod val="5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Whirligig design template" id="{C20C433A-93F8-478B-AC4D-DD4E52A28B92}" vid="{C901235C-D99E-4DA4-B3B6-5E8DC515C8A8}"/>
    </a:ext>
  </a:extLst>
</a:theme>
</file>

<file path=ppt/theme/theme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F9C49E1-11F2-4EB9-9390-F2D155C1A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Whirligig design slides</Template>
  <TotalTime>0</TotalTime>
  <Words>827</Words>
  <Application>Microsoft Office PowerPoint</Application>
  <PresentationFormat>Widescreen</PresentationFormat>
  <Paragraphs>129</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Times New Roman</vt:lpstr>
      <vt:lpstr>Wingdings 3</vt:lpstr>
      <vt:lpstr>Whirligig design template</vt:lpstr>
      <vt:lpstr>MIDDLE EAST</vt:lpstr>
      <vt:lpstr>The Arab-Israeli Conflict   “One Land, Two People”</vt:lpstr>
      <vt:lpstr>Balfour Declaration</vt:lpstr>
      <vt:lpstr>Balfour Declaration</vt:lpstr>
      <vt:lpstr>Balfour Declaration</vt:lpstr>
      <vt:lpstr>PowerPoint Presentation</vt:lpstr>
      <vt:lpstr>What has been the results of the Arab-Israeli Conflict?</vt:lpstr>
      <vt:lpstr>PowerPoint Presentation</vt:lpstr>
      <vt:lpstr>What has been the results of the Arab-Israeli Conflict?</vt:lpstr>
      <vt:lpstr>What has been the results of the Arab-Israeli Conflict?</vt:lpstr>
      <vt:lpstr>What has been the results of the Arab-Israeli Conflict?</vt:lpstr>
      <vt:lpstr>PowerPoint Presentation</vt:lpstr>
      <vt:lpstr>PowerPoint Presentation</vt:lpstr>
      <vt:lpstr>PowerPoint Presentation</vt:lpstr>
      <vt:lpstr>Growth of Arab Nationalism</vt:lpstr>
      <vt:lpstr>Attempt to solve conflict</vt:lpstr>
      <vt:lpstr>Attempt to solve conflict</vt:lpstr>
      <vt:lpstr>What was the Iranian Revolution</vt:lpstr>
      <vt:lpstr>What was the Iranian Revolution</vt:lpstr>
      <vt:lpstr>What was the Iranian Revolution</vt:lpstr>
      <vt:lpstr>What was the Iranian Revolution</vt:lpstr>
      <vt:lpstr>Effects of the Revolution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2017-03-12T17:44:37Z</dcterms:created>
  <dcterms:modified xsi:type="dcterms:W3CDTF">2017-03-22T22:53:53Z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TC034606169991</vt:lpwstr>
  </property>
</Properties>
</file>