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0" d="100"/>
          <a:sy n="70" d="100"/>
        </p:scale>
        <p:origin x="525"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496527-F05C-4BD5-8C40-E5180E73726B}"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207903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96527-F05C-4BD5-8C40-E5180E73726B}"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33173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96527-F05C-4BD5-8C40-E5180E73726B}"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239298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96527-F05C-4BD5-8C40-E5180E73726B}"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72880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496527-F05C-4BD5-8C40-E5180E73726B}" type="datetimeFigureOut">
              <a:rPr lang="en-US" smtClean="0"/>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14409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496527-F05C-4BD5-8C40-E5180E73726B}"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321340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496527-F05C-4BD5-8C40-E5180E73726B}" type="datetimeFigureOut">
              <a:rPr lang="en-US" smtClean="0"/>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284832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496527-F05C-4BD5-8C40-E5180E73726B}" type="datetimeFigureOut">
              <a:rPr lang="en-US" smtClean="0"/>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406582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96527-F05C-4BD5-8C40-E5180E73726B}" type="datetimeFigureOut">
              <a:rPr lang="en-US" smtClean="0"/>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347036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96527-F05C-4BD5-8C40-E5180E73726B}"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395864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96527-F05C-4BD5-8C40-E5180E73726B}" type="datetimeFigureOut">
              <a:rPr lang="en-US" smtClean="0"/>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16F3-8DC7-4140-9A49-F2F22C0A2C10}" type="slidenum">
              <a:rPr lang="en-US" smtClean="0"/>
              <a:t>‹#›</a:t>
            </a:fld>
            <a:endParaRPr lang="en-US"/>
          </a:p>
        </p:txBody>
      </p:sp>
    </p:spTree>
    <p:extLst>
      <p:ext uri="{BB962C8B-B14F-4D97-AF65-F5344CB8AC3E}">
        <p14:creationId xmlns:p14="http://schemas.microsoft.com/office/powerpoint/2010/main" val="161350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96527-F05C-4BD5-8C40-E5180E73726B}" type="datetimeFigureOut">
              <a:rPr lang="en-US" smtClean="0"/>
              <a:t>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16F3-8DC7-4140-9A49-F2F22C0A2C10}" type="slidenum">
              <a:rPr lang="en-US" smtClean="0"/>
              <a:t>‹#›</a:t>
            </a:fld>
            <a:endParaRPr lang="en-US"/>
          </a:p>
        </p:txBody>
      </p:sp>
    </p:spTree>
    <p:extLst>
      <p:ext uri="{BB962C8B-B14F-4D97-AF65-F5344CB8AC3E}">
        <p14:creationId xmlns:p14="http://schemas.microsoft.com/office/powerpoint/2010/main" val="359685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471" y="-297"/>
            <a:ext cx="12221471" cy="6858594"/>
          </a:xfrm>
          <a:prstGeom prst="rect">
            <a:avLst/>
          </a:prstGeom>
        </p:spPr>
      </p:pic>
      <p:pic>
        <p:nvPicPr>
          <p:cNvPr id="2" name="Picture 1"/>
          <p:cNvPicPr>
            <a:picLocks noChangeAspect="1"/>
          </p:cNvPicPr>
          <p:nvPr/>
        </p:nvPicPr>
        <p:blipFill>
          <a:blip r:embed="rId3"/>
          <a:stretch>
            <a:fillRect/>
          </a:stretch>
        </p:blipFill>
        <p:spPr>
          <a:xfrm>
            <a:off x="495804" y="419100"/>
            <a:ext cx="11170920" cy="5864733"/>
          </a:xfrm>
          <a:prstGeom prst="rect">
            <a:avLst/>
          </a:prstGeom>
        </p:spPr>
      </p:pic>
    </p:spTree>
    <p:extLst>
      <p:ext uri="{BB962C8B-B14F-4D97-AF65-F5344CB8AC3E}">
        <p14:creationId xmlns:p14="http://schemas.microsoft.com/office/powerpoint/2010/main" val="1424988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54964"/>
          </a:xfrm>
        </p:spPr>
        <p:txBody>
          <a:bodyPr/>
          <a:lstStyle/>
          <a:p>
            <a:r>
              <a:rPr lang="en-US" b="1" dirty="0"/>
              <a:t>The </a:t>
            </a:r>
            <a:r>
              <a:rPr lang="en-US" b="1" dirty="0" smtClean="0"/>
              <a:t>Holocaust</a:t>
            </a:r>
            <a:endParaRPr lang="en-US" dirty="0"/>
          </a:p>
        </p:txBody>
      </p:sp>
      <p:sp>
        <p:nvSpPr>
          <p:cNvPr id="3" name="Rectangle 2"/>
          <p:cNvSpPr/>
          <p:nvPr/>
        </p:nvSpPr>
        <p:spPr>
          <a:xfrm>
            <a:off x="1024128" y="1674198"/>
            <a:ext cx="10550652" cy="4832092"/>
          </a:xfrm>
          <a:prstGeom prst="rect">
            <a:avLst/>
          </a:prstGeom>
        </p:spPr>
        <p:txBody>
          <a:bodyPr wrap="square">
            <a:spAutoFit/>
          </a:bodyPr>
          <a:lstStyle/>
          <a:p>
            <a:r>
              <a:rPr lang="en-US" sz="2800" dirty="0" smtClean="0"/>
              <a:t>The </a:t>
            </a:r>
            <a:r>
              <a:rPr lang="en-US" sz="2800" dirty="0"/>
              <a:t>attempt to destroy an entire ethnic or religious group is called </a:t>
            </a:r>
            <a:r>
              <a:rPr lang="en-US" sz="2800" b="1" dirty="0">
                <a:solidFill>
                  <a:schemeClr val="accent1">
                    <a:lumMod val="50000"/>
                  </a:schemeClr>
                </a:solidFill>
              </a:rPr>
              <a:t>genocide</a:t>
            </a:r>
            <a:r>
              <a:rPr lang="en-US" sz="2800" dirty="0"/>
              <a:t>. Hitler committed genocide against the Jews. He began by limiting the rights and encouraging violence against Jews. On November 8, 1938, called </a:t>
            </a:r>
            <a:r>
              <a:rPr lang="en-US" sz="2800" b="1" dirty="0" smtClean="0">
                <a:solidFill>
                  <a:schemeClr val="accent1">
                    <a:lumMod val="50000"/>
                  </a:schemeClr>
                </a:solidFill>
              </a:rPr>
              <a:t>Kristallnacht </a:t>
            </a:r>
            <a:r>
              <a:rPr lang="en-US" sz="2800" b="1" dirty="0">
                <a:solidFill>
                  <a:srgbClr val="FF0000"/>
                </a:solidFill>
              </a:rPr>
              <a:t>"Crystal Night</a:t>
            </a:r>
            <a:r>
              <a:rPr lang="en-US" sz="2800" b="1" dirty="0" smtClean="0">
                <a:solidFill>
                  <a:srgbClr val="FF0000"/>
                </a:solidFill>
              </a:rPr>
              <a:t>"</a:t>
            </a:r>
            <a:r>
              <a:rPr lang="en-US" sz="2800" b="1" dirty="0" smtClean="0"/>
              <a:t>,</a:t>
            </a:r>
            <a:r>
              <a:rPr lang="en-US" sz="2800" b="1" dirty="0" smtClean="0">
                <a:solidFill>
                  <a:srgbClr val="FF0000"/>
                </a:solidFill>
              </a:rPr>
              <a:t> </a:t>
            </a:r>
            <a:r>
              <a:rPr lang="en-US" sz="2800" dirty="0"/>
              <a:t>organized violence began. Thousands of Jewish synagogues, businesses, cemeteries, schools, and homes were destroyed. The next day 30,000 Jews were arrested for being Jewish and more restrictive laws on Jews and Jewish businesses began. Jews were forced to live in separate areas. Finally, Hitler set up </a:t>
            </a:r>
            <a:r>
              <a:rPr lang="en-US" sz="2800" b="1" dirty="0">
                <a:solidFill>
                  <a:schemeClr val="accent1">
                    <a:lumMod val="50000"/>
                  </a:schemeClr>
                </a:solidFill>
              </a:rPr>
              <a:t>concentration camps</a:t>
            </a:r>
            <a:r>
              <a:rPr lang="en-US" sz="2800" dirty="0"/>
              <a:t>. At death camps, like Auschwitz, Jews were starved, shot, or gassed to death. By 1945, over 6 million Jews died in what became known as the </a:t>
            </a:r>
            <a:r>
              <a:rPr lang="en-US" sz="2800" b="1" dirty="0"/>
              <a:t>Holocaust</a:t>
            </a:r>
            <a:r>
              <a:rPr lang="en-US" sz="2800" dirty="0"/>
              <a:t>. </a:t>
            </a:r>
          </a:p>
        </p:txBody>
      </p:sp>
    </p:spTree>
    <p:extLst>
      <p:ext uri="{BB962C8B-B14F-4D97-AF65-F5344CB8AC3E}">
        <p14:creationId xmlns:p14="http://schemas.microsoft.com/office/powerpoint/2010/main" val="371813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54964"/>
          </a:xfrm>
        </p:spPr>
        <p:txBody>
          <a:bodyPr>
            <a:normAutofit fontScale="90000"/>
          </a:bodyPr>
          <a:lstStyle/>
          <a:p>
            <a:r>
              <a:rPr lang="en-US" b="1" dirty="0" smtClean="0"/>
              <a:t>Other </a:t>
            </a:r>
            <a:r>
              <a:rPr lang="en-US" b="1" dirty="0"/>
              <a:t>Wartime Atrocities</a:t>
            </a:r>
            <a:br>
              <a:rPr lang="en-US" b="1" dirty="0"/>
            </a:br>
            <a:endParaRPr lang="en-US" dirty="0"/>
          </a:p>
        </p:txBody>
      </p:sp>
      <p:sp>
        <p:nvSpPr>
          <p:cNvPr id="4" name="Rectangle 3"/>
          <p:cNvSpPr/>
          <p:nvPr/>
        </p:nvSpPr>
        <p:spPr>
          <a:xfrm>
            <a:off x="960120" y="919401"/>
            <a:ext cx="10789920" cy="5539978"/>
          </a:xfrm>
          <a:prstGeom prst="rect">
            <a:avLst/>
          </a:prstGeom>
        </p:spPr>
        <p:txBody>
          <a:bodyPr wrap="square">
            <a:spAutoFit/>
          </a:bodyPr>
          <a:lstStyle/>
          <a:p>
            <a:endParaRPr lang="en-US" dirty="0"/>
          </a:p>
          <a:p>
            <a:r>
              <a:rPr lang="en-US" sz="2800" dirty="0"/>
              <a:t>Several other incidents, however, also stand out as especially brutal aspects of World War II.</a:t>
            </a:r>
          </a:p>
          <a:p>
            <a:r>
              <a:rPr lang="en-US" sz="2800" dirty="0"/>
              <a:t>•	The Japanese invasion of Nanjing in 1937 involved mass shooting and terrible brutality. As many as 250,000 Chinese were </a:t>
            </a:r>
            <a:r>
              <a:rPr lang="en-US" sz="2800" dirty="0" smtClean="0"/>
              <a:t>killed</a:t>
            </a:r>
          </a:p>
          <a:p>
            <a:endParaRPr lang="en-US" sz="2800" dirty="0"/>
          </a:p>
          <a:p>
            <a:r>
              <a:rPr lang="en-US" sz="2800" dirty="0"/>
              <a:t>•	In the Philippines, Japanese soldiers forced American and Filipino prisoners of war on a march up the Bataan peninsula. Along the way, prisoners were beaten, stabbed, and shot. This event is known as the Bataan Death </a:t>
            </a:r>
            <a:r>
              <a:rPr lang="en-US" sz="2800" dirty="0" smtClean="0"/>
              <a:t>March</a:t>
            </a:r>
          </a:p>
          <a:p>
            <a:endParaRPr lang="en-US" sz="2800" dirty="0"/>
          </a:p>
          <a:p>
            <a:r>
              <a:rPr lang="en-US" sz="2800" dirty="0"/>
              <a:t>•	In Poland, Soviet troops subjected thousands of Poles to imprisonment, torture, and </a:t>
            </a:r>
            <a:r>
              <a:rPr lang="en-US" sz="2800" dirty="0" smtClean="0"/>
              <a:t>execution </a:t>
            </a:r>
            <a:endParaRPr lang="en-US" sz="2800" dirty="0"/>
          </a:p>
        </p:txBody>
      </p:sp>
    </p:spTree>
    <p:extLst>
      <p:ext uri="{BB962C8B-B14F-4D97-AF65-F5344CB8AC3E}">
        <p14:creationId xmlns:p14="http://schemas.microsoft.com/office/powerpoint/2010/main" val="2443602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9587" y="790575"/>
            <a:ext cx="4238625" cy="5276850"/>
          </a:xfrm>
          <a:prstGeom prst="rect">
            <a:avLst/>
          </a:prstGeom>
        </p:spPr>
      </p:pic>
      <p:pic>
        <p:nvPicPr>
          <p:cNvPr id="3" name="Picture 2"/>
          <p:cNvPicPr>
            <a:picLocks noChangeAspect="1"/>
          </p:cNvPicPr>
          <p:nvPr/>
        </p:nvPicPr>
        <p:blipFill>
          <a:blip r:embed="rId3"/>
          <a:stretch>
            <a:fillRect/>
          </a:stretch>
        </p:blipFill>
        <p:spPr>
          <a:xfrm>
            <a:off x="5410226" y="0"/>
            <a:ext cx="5975663" cy="6858000"/>
          </a:xfrm>
          <a:prstGeom prst="rect">
            <a:avLst/>
          </a:prstGeom>
        </p:spPr>
      </p:pic>
    </p:spTree>
    <p:extLst>
      <p:ext uri="{BB962C8B-B14F-4D97-AF65-F5344CB8AC3E}">
        <p14:creationId xmlns:p14="http://schemas.microsoft.com/office/powerpoint/2010/main" val="193211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180" y="308878"/>
            <a:ext cx="11102340" cy="3539430"/>
          </a:xfrm>
          <a:prstGeom prst="rect">
            <a:avLst/>
          </a:prstGeom>
        </p:spPr>
        <p:txBody>
          <a:bodyPr wrap="square">
            <a:spAutoFit/>
          </a:bodyPr>
          <a:lstStyle/>
          <a:p>
            <a:pPr marL="514350" indent="-514350">
              <a:buAutoNum type="arabicPeriod" startAt="3"/>
            </a:pPr>
            <a:r>
              <a:rPr lang="en-US" sz="2800" dirty="0" smtClean="0"/>
              <a:t>Invasion </a:t>
            </a:r>
            <a:r>
              <a:rPr lang="en-US" sz="2800" dirty="0"/>
              <a:t>of France (Normandy) by Allies-June 6, 1944 </a:t>
            </a:r>
            <a:r>
              <a:rPr lang="en-US" sz="2800" dirty="0" smtClean="0"/>
              <a:t>D-Day</a:t>
            </a:r>
          </a:p>
          <a:p>
            <a:pPr lvl="1"/>
            <a:r>
              <a:rPr lang="en-US" sz="2800" dirty="0" smtClean="0"/>
              <a:t>August 25, 1944 </a:t>
            </a:r>
            <a:r>
              <a:rPr lang="en-US" sz="2800" dirty="0"/>
              <a:t>Paris freed from Nazi Rule</a:t>
            </a:r>
          </a:p>
          <a:p>
            <a:endParaRPr lang="en-US" sz="2800" dirty="0"/>
          </a:p>
          <a:p>
            <a:r>
              <a:rPr lang="en-US" sz="2800" dirty="0"/>
              <a:t>4.  May 7, 1945-Allies invade Germany from the West, Russia from the East</a:t>
            </a:r>
          </a:p>
          <a:p>
            <a:r>
              <a:rPr lang="en-US" sz="2800" dirty="0" smtClean="0"/>
              <a:t>	</a:t>
            </a:r>
          </a:p>
          <a:p>
            <a:r>
              <a:rPr lang="en-US" sz="2800" dirty="0"/>
              <a:t>	</a:t>
            </a:r>
            <a:r>
              <a:rPr lang="en-US" sz="2800" dirty="0" smtClean="0"/>
              <a:t>-</a:t>
            </a:r>
            <a:r>
              <a:rPr lang="en-US" sz="2800" dirty="0"/>
              <a:t>Battle of the Bulge (12/44-1/45 Go through protective Rhineland)-last </a:t>
            </a:r>
            <a:r>
              <a:rPr lang="en-US" sz="2800" dirty="0" smtClean="0"/>
              <a:t>	Germany </a:t>
            </a:r>
            <a:r>
              <a:rPr lang="en-US" sz="2800" dirty="0"/>
              <a:t>offensive.  Allies capture Berlin, Hitler commits suicide, and </a:t>
            </a:r>
            <a:r>
              <a:rPr lang="en-US" sz="2800" dirty="0" smtClean="0"/>
              <a:t>	Germany </a:t>
            </a:r>
            <a:r>
              <a:rPr lang="en-US" sz="2800" dirty="0"/>
              <a:t>surrendered (5/8/45)</a:t>
            </a:r>
          </a:p>
        </p:txBody>
      </p:sp>
      <p:pic>
        <p:nvPicPr>
          <p:cNvPr id="3" name="Picture 2"/>
          <p:cNvPicPr>
            <a:picLocks noChangeAspect="1"/>
          </p:cNvPicPr>
          <p:nvPr/>
        </p:nvPicPr>
        <p:blipFill>
          <a:blip r:embed="rId2"/>
          <a:stretch>
            <a:fillRect/>
          </a:stretch>
        </p:blipFill>
        <p:spPr>
          <a:xfrm>
            <a:off x="6422707" y="3398520"/>
            <a:ext cx="2290304" cy="3459480"/>
          </a:xfrm>
          <a:prstGeom prst="rect">
            <a:avLst/>
          </a:prstGeom>
        </p:spPr>
      </p:pic>
    </p:spTree>
    <p:extLst>
      <p:ext uri="{BB962C8B-B14F-4D97-AF65-F5344CB8AC3E}">
        <p14:creationId xmlns:p14="http://schemas.microsoft.com/office/powerpoint/2010/main" val="2222384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 y="261402"/>
            <a:ext cx="11597640" cy="5539978"/>
          </a:xfrm>
          <a:prstGeom prst="rect">
            <a:avLst/>
          </a:prstGeom>
        </p:spPr>
        <p:txBody>
          <a:bodyPr wrap="square">
            <a:spAutoFit/>
          </a:bodyPr>
          <a:lstStyle/>
          <a:p>
            <a:r>
              <a:rPr lang="en-US" sz="2800" dirty="0"/>
              <a:t>5.   U.S. secretly tests the atomic bomb-Truman wanted to save American lives (would lose 1 million if they invade) </a:t>
            </a:r>
          </a:p>
          <a:p>
            <a:r>
              <a:rPr lang="en-US" sz="2800" dirty="0"/>
              <a:t>	-Potsdam Declaration was a statement issued on July 26, 1945 by Harry S. Truman that Japan must surrender or face “utter and prompt destruction”. Japan had no idea what the U.S. had</a:t>
            </a:r>
          </a:p>
          <a:p>
            <a:r>
              <a:rPr lang="en-US" sz="2800" dirty="0"/>
              <a:t>	-8/6/45  1st bomb dropped on </a:t>
            </a:r>
            <a:r>
              <a:rPr lang="en-US" sz="2800" b="1" dirty="0">
                <a:solidFill>
                  <a:schemeClr val="accent1">
                    <a:lumMod val="50000"/>
                  </a:schemeClr>
                </a:solidFill>
              </a:rPr>
              <a:t>Hiroshima-“Little Boy”-</a:t>
            </a:r>
            <a:r>
              <a:rPr lang="en-US" sz="2800" dirty="0"/>
              <a:t>100,000 killed instantly, 100,000 more from injury and radiation-no surrender</a:t>
            </a:r>
          </a:p>
          <a:p>
            <a:r>
              <a:rPr lang="en-US" sz="2800" dirty="0"/>
              <a:t>	-8/9/45  2nd bomb </a:t>
            </a:r>
            <a:r>
              <a:rPr lang="en-US" sz="2800" b="1" dirty="0" smtClean="0">
                <a:solidFill>
                  <a:schemeClr val="accent1">
                    <a:lumMod val="50000"/>
                  </a:schemeClr>
                </a:solidFill>
              </a:rPr>
              <a:t>“Fat Man” dropped </a:t>
            </a:r>
            <a:r>
              <a:rPr lang="en-US" sz="2800" b="1" dirty="0">
                <a:solidFill>
                  <a:schemeClr val="accent1">
                    <a:lumMod val="50000"/>
                  </a:schemeClr>
                </a:solidFill>
              </a:rPr>
              <a:t>on Nagasaki</a:t>
            </a:r>
            <a:r>
              <a:rPr lang="en-US" sz="2800" dirty="0"/>
              <a:t>-80,000 killed -Emperor Hirohito surrenders</a:t>
            </a:r>
          </a:p>
          <a:p>
            <a:r>
              <a:rPr lang="en-US" sz="2800" dirty="0"/>
              <a:t>	9/2/45 Japan signs peace treaty</a:t>
            </a:r>
          </a:p>
          <a:p>
            <a:endParaRPr lang="en-US" sz="2800" dirty="0"/>
          </a:p>
          <a:p>
            <a:r>
              <a:rPr lang="en-US" sz="2800" dirty="0"/>
              <a:t>*over 60 million dead</a:t>
            </a:r>
          </a:p>
          <a:p>
            <a:endParaRPr lang="en-US" dirty="0"/>
          </a:p>
        </p:txBody>
      </p:sp>
      <p:pic>
        <p:nvPicPr>
          <p:cNvPr id="3" name="Picture 2"/>
          <p:cNvPicPr>
            <a:picLocks noChangeAspect="1"/>
          </p:cNvPicPr>
          <p:nvPr/>
        </p:nvPicPr>
        <p:blipFill>
          <a:blip r:embed="rId2"/>
          <a:stretch>
            <a:fillRect/>
          </a:stretch>
        </p:blipFill>
        <p:spPr>
          <a:xfrm>
            <a:off x="6751320" y="3774440"/>
            <a:ext cx="4625340" cy="3083560"/>
          </a:xfrm>
          <a:prstGeom prst="rect">
            <a:avLst/>
          </a:prstGeom>
        </p:spPr>
      </p:pic>
    </p:spTree>
    <p:extLst>
      <p:ext uri="{BB962C8B-B14F-4D97-AF65-F5344CB8AC3E}">
        <p14:creationId xmlns:p14="http://schemas.microsoft.com/office/powerpoint/2010/main" val="2038483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WORLD WAR II</a:t>
            </a:r>
            <a:r>
              <a:rPr lang="en-US" dirty="0"/>
              <a:t/>
            </a:r>
            <a:br>
              <a:rPr lang="en-US" dirty="0"/>
            </a:br>
            <a:endParaRPr lang="en-US" dirty="0"/>
          </a:p>
        </p:txBody>
      </p:sp>
      <p:sp>
        <p:nvSpPr>
          <p:cNvPr id="3" name="Rectangle 2"/>
          <p:cNvSpPr/>
          <p:nvPr/>
        </p:nvSpPr>
        <p:spPr>
          <a:xfrm>
            <a:off x="1024128" y="1458159"/>
            <a:ext cx="10924032" cy="2954655"/>
          </a:xfrm>
          <a:prstGeom prst="rect">
            <a:avLst/>
          </a:prstGeom>
        </p:spPr>
        <p:txBody>
          <a:bodyPr wrap="square">
            <a:spAutoFit/>
          </a:bodyPr>
          <a:lstStyle/>
          <a:p>
            <a:endParaRPr lang="en-US" dirty="0"/>
          </a:p>
          <a:p>
            <a:r>
              <a:rPr lang="en-US" sz="2800" dirty="0"/>
              <a:t>1.  Nuremberg War Crimes Trials 11/45-9/46</a:t>
            </a:r>
          </a:p>
          <a:p>
            <a:r>
              <a:rPr lang="en-US" sz="2800" dirty="0"/>
              <a:t>-Nazi leaders are put on trial for “crimes against humanity”-responsible for the Holocaust.	</a:t>
            </a:r>
          </a:p>
          <a:p>
            <a:r>
              <a:rPr lang="en-US" sz="2800" dirty="0"/>
              <a:t>-The defense of “following orders” is not accepted-Holocaust represents the ultimate act of “violating human rights”</a:t>
            </a:r>
          </a:p>
          <a:p>
            <a:r>
              <a:rPr lang="en-US" sz="2800" dirty="0"/>
              <a:t>-22 Nazis on trial-12 convicted &amp; hanged-7 get life imprisonment</a:t>
            </a:r>
          </a:p>
        </p:txBody>
      </p:sp>
    </p:spTree>
    <p:extLst>
      <p:ext uri="{BB962C8B-B14F-4D97-AF65-F5344CB8AC3E}">
        <p14:creationId xmlns:p14="http://schemas.microsoft.com/office/powerpoint/2010/main" val="203997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WORLD WAR II</a:t>
            </a:r>
            <a:r>
              <a:rPr lang="en-US" dirty="0"/>
              <a:t/>
            </a:r>
            <a:br>
              <a:rPr lang="en-US" dirty="0"/>
            </a:br>
            <a:endParaRPr lang="en-US" dirty="0"/>
          </a:p>
        </p:txBody>
      </p:sp>
      <p:sp>
        <p:nvSpPr>
          <p:cNvPr id="3" name="Rectangle 2"/>
          <p:cNvSpPr/>
          <p:nvPr/>
        </p:nvSpPr>
        <p:spPr>
          <a:xfrm>
            <a:off x="1024128" y="1458159"/>
            <a:ext cx="10924032" cy="4401205"/>
          </a:xfrm>
          <a:prstGeom prst="rect">
            <a:avLst/>
          </a:prstGeom>
        </p:spPr>
        <p:txBody>
          <a:bodyPr wrap="square">
            <a:spAutoFit/>
          </a:bodyPr>
          <a:lstStyle/>
          <a:p>
            <a:r>
              <a:rPr lang="en-US" sz="2800" dirty="0" smtClean="0"/>
              <a:t>2</a:t>
            </a:r>
            <a:r>
              <a:rPr lang="en-US" sz="2800" dirty="0"/>
              <a:t>.  UNITED NATIONS IS FORMED -meet in San Francisco</a:t>
            </a:r>
          </a:p>
          <a:p>
            <a:r>
              <a:rPr lang="en-US" sz="2800" dirty="0"/>
              <a:t>-Established in 1945-led by the Big Five </a:t>
            </a:r>
            <a:r>
              <a:rPr lang="en-US" sz="2800" dirty="0" smtClean="0"/>
              <a:t>- U.S</a:t>
            </a:r>
            <a:r>
              <a:rPr lang="en-US" sz="2800" dirty="0"/>
              <a:t>., Russia, China, </a:t>
            </a:r>
            <a:r>
              <a:rPr lang="en-US" sz="2800" dirty="0" smtClean="0"/>
              <a:t>G.B</a:t>
            </a:r>
            <a:r>
              <a:rPr lang="en-US" sz="2800" dirty="0"/>
              <a:t>., France</a:t>
            </a:r>
          </a:p>
          <a:p>
            <a:r>
              <a:rPr lang="en-US" sz="2800" dirty="0"/>
              <a:t>51 original members, now 185</a:t>
            </a:r>
          </a:p>
          <a:p>
            <a:r>
              <a:rPr lang="en-US" sz="2800" b="1" dirty="0"/>
              <a:t>Purpose:</a:t>
            </a:r>
          </a:p>
          <a:p>
            <a:r>
              <a:rPr lang="en-US" sz="2800" dirty="0" smtClean="0"/>
              <a:t>	-</a:t>
            </a:r>
            <a:r>
              <a:rPr lang="en-US" sz="2800" dirty="0"/>
              <a:t>International peace keeping org.</a:t>
            </a:r>
          </a:p>
          <a:p>
            <a:r>
              <a:rPr lang="en-US" sz="2800" dirty="0" smtClean="0"/>
              <a:t>	-</a:t>
            </a:r>
            <a:r>
              <a:rPr lang="en-US" sz="2800" dirty="0"/>
              <a:t>Settle disputes peacefully around the world</a:t>
            </a:r>
          </a:p>
          <a:p>
            <a:r>
              <a:rPr lang="en-US" sz="2800" dirty="0" smtClean="0"/>
              <a:t>	-</a:t>
            </a:r>
            <a:r>
              <a:rPr lang="en-US" sz="2800" dirty="0"/>
              <a:t>Promote cooperation on economic, political &amp; humanitarian 	issues</a:t>
            </a:r>
          </a:p>
          <a:p>
            <a:r>
              <a:rPr lang="en-US" sz="2800" dirty="0" smtClean="0"/>
              <a:t>	-</a:t>
            </a:r>
            <a:r>
              <a:rPr lang="en-US" sz="2800" dirty="0"/>
              <a:t>As of November 2005, 107 countries were contributing a total of more </a:t>
            </a:r>
            <a:r>
              <a:rPr lang="en-US" sz="2800" dirty="0" smtClean="0"/>
              <a:t>	than </a:t>
            </a:r>
            <a:r>
              <a:rPr lang="en-US" sz="2800" dirty="0"/>
              <a:t>70,000 uniformed personnel—the highest number since 1995.</a:t>
            </a:r>
          </a:p>
          <a:p>
            <a:endParaRPr lang="en-US" sz="2800" dirty="0"/>
          </a:p>
        </p:txBody>
      </p:sp>
    </p:spTree>
    <p:extLst>
      <p:ext uri="{BB962C8B-B14F-4D97-AF65-F5344CB8AC3E}">
        <p14:creationId xmlns:p14="http://schemas.microsoft.com/office/powerpoint/2010/main" val="279452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WORLD WAR II</a:t>
            </a:r>
            <a:r>
              <a:rPr lang="en-US" dirty="0"/>
              <a:t/>
            </a:r>
            <a:br>
              <a:rPr lang="en-US" dirty="0"/>
            </a:br>
            <a:endParaRPr lang="en-US" dirty="0"/>
          </a:p>
        </p:txBody>
      </p:sp>
      <p:sp>
        <p:nvSpPr>
          <p:cNvPr id="3" name="Rectangle 2"/>
          <p:cNvSpPr/>
          <p:nvPr/>
        </p:nvSpPr>
        <p:spPr>
          <a:xfrm>
            <a:off x="1024128" y="1458159"/>
            <a:ext cx="10924032" cy="4832092"/>
          </a:xfrm>
          <a:prstGeom prst="rect">
            <a:avLst/>
          </a:prstGeom>
        </p:spPr>
        <p:txBody>
          <a:bodyPr wrap="square">
            <a:spAutoFit/>
          </a:bodyPr>
          <a:lstStyle/>
          <a:p>
            <a:r>
              <a:rPr lang="en-US" sz="2800" dirty="0" smtClean="0"/>
              <a:t>3</a:t>
            </a:r>
            <a:r>
              <a:rPr lang="en-US" sz="2800" dirty="0"/>
              <a:t>.  EUROPEAN DOMINATION ENDS</a:t>
            </a:r>
          </a:p>
          <a:p>
            <a:r>
              <a:rPr lang="en-US" sz="2800" dirty="0"/>
              <a:t>	-France and Great Britain are no longer the super powers -wars 	took a toll, empires got smaller (lost colonies)</a:t>
            </a:r>
          </a:p>
          <a:p>
            <a:r>
              <a:rPr lang="en-US" sz="2800" dirty="0"/>
              <a:t>-U.S. &amp; U.S.S.R become the new superpowers</a:t>
            </a:r>
          </a:p>
          <a:p>
            <a:r>
              <a:rPr lang="en-US" sz="2800" dirty="0"/>
              <a:t>	Occupied nations-W. Germany and Japan -western 	nations/democracy</a:t>
            </a:r>
          </a:p>
          <a:p>
            <a:r>
              <a:rPr lang="en-US" sz="2800" dirty="0"/>
              <a:t>	E. Germany and Eastern Europe  USSR/communism</a:t>
            </a:r>
          </a:p>
          <a:p>
            <a:r>
              <a:rPr lang="en-US" sz="2800" dirty="0"/>
              <a:t>Europe divided in two-between democracy in the West and Communism in East</a:t>
            </a:r>
          </a:p>
          <a:p>
            <a:endParaRPr lang="en-US" sz="2800" dirty="0"/>
          </a:p>
          <a:p>
            <a:endParaRPr lang="en-US" sz="2800" dirty="0"/>
          </a:p>
        </p:txBody>
      </p:sp>
    </p:spTree>
    <p:extLst>
      <p:ext uri="{BB962C8B-B14F-4D97-AF65-F5344CB8AC3E}">
        <p14:creationId xmlns:p14="http://schemas.microsoft.com/office/powerpoint/2010/main" val="1815665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WORLD WAR II</a:t>
            </a:r>
            <a:r>
              <a:rPr lang="en-US" dirty="0"/>
              <a:t/>
            </a:r>
            <a:br>
              <a:rPr lang="en-US" dirty="0"/>
            </a:br>
            <a:endParaRPr lang="en-US" dirty="0"/>
          </a:p>
        </p:txBody>
      </p:sp>
      <p:sp>
        <p:nvSpPr>
          <p:cNvPr id="3" name="Rectangle 2"/>
          <p:cNvSpPr/>
          <p:nvPr/>
        </p:nvSpPr>
        <p:spPr>
          <a:xfrm>
            <a:off x="1024128" y="1458158"/>
            <a:ext cx="4317341" cy="3108543"/>
          </a:xfrm>
          <a:prstGeom prst="rect">
            <a:avLst/>
          </a:prstGeom>
        </p:spPr>
        <p:txBody>
          <a:bodyPr wrap="square">
            <a:spAutoFit/>
          </a:bodyPr>
          <a:lstStyle/>
          <a:p>
            <a:r>
              <a:rPr lang="en-US" sz="2800" dirty="0" smtClean="0"/>
              <a:t>4</a:t>
            </a:r>
            <a:r>
              <a:rPr lang="en-US" sz="2800" dirty="0"/>
              <a:t>.  COLONIAL NATIONALISM</a:t>
            </a:r>
          </a:p>
          <a:p>
            <a:r>
              <a:rPr lang="en-US" sz="2800" dirty="0"/>
              <a:t>	-Imperial powers could no </a:t>
            </a:r>
            <a:r>
              <a:rPr lang="en-US" sz="2800" dirty="0" smtClean="0"/>
              <a:t>	longer </a:t>
            </a:r>
            <a:r>
              <a:rPr lang="en-US" sz="2800" dirty="0"/>
              <a:t>keep colonies </a:t>
            </a:r>
            <a:r>
              <a:rPr lang="en-US" sz="2800" dirty="0" smtClean="0"/>
              <a:t>-	weakened </a:t>
            </a:r>
            <a:r>
              <a:rPr lang="en-US" sz="2800" dirty="0"/>
              <a:t>by war</a:t>
            </a:r>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5341469" y="1701998"/>
            <a:ext cx="6850531" cy="5064562"/>
          </a:xfrm>
          <a:prstGeom prst="rect">
            <a:avLst/>
          </a:prstGeom>
        </p:spPr>
      </p:pic>
    </p:spTree>
    <p:extLst>
      <p:ext uri="{BB962C8B-B14F-4D97-AF65-F5344CB8AC3E}">
        <p14:creationId xmlns:p14="http://schemas.microsoft.com/office/powerpoint/2010/main" val="180904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9720" y="0"/>
            <a:ext cx="9128760" cy="6846570"/>
          </a:xfrm>
          <a:prstGeom prst="rect">
            <a:avLst/>
          </a:prstGeom>
        </p:spPr>
      </p:pic>
    </p:spTree>
    <p:extLst>
      <p:ext uri="{BB962C8B-B14F-4D97-AF65-F5344CB8AC3E}">
        <p14:creationId xmlns:p14="http://schemas.microsoft.com/office/powerpoint/2010/main" val="2106029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54964"/>
          </a:xfrm>
        </p:spPr>
        <p:txBody>
          <a:bodyPr/>
          <a:lstStyle/>
          <a:p>
            <a:r>
              <a:rPr lang="en-US" b="1" dirty="0"/>
              <a:t>The </a:t>
            </a:r>
            <a:r>
              <a:rPr lang="en-US" b="1" dirty="0" smtClean="0"/>
              <a:t>Holocaust</a:t>
            </a:r>
            <a:endParaRPr lang="en-US" dirty="0"/>
          </a:p>
        </p:txBody>
      </p:sp>
      <p:sp>
        <p:nvSpPr>
          <p:cNvPr id="3" name="Rectangle 2"/>
          <p:cNvSpPr/>
          <p:nvPr/>
        </p:nvSpPr>
        <p:spPr>
          <a:xfrm>
            <a:off x="1024128" y="1674198"/>
            <a:ext cx="10550652" cy="2523768"/>
          </a:xfrm>
          <a:prstGeom prst="rect">
            <a:avLst/>
          </a:prstGeom>
        </p:spPr>
        <p:txBody>
          <a:bodyPr wrap="square">
            <a:spAutoFit/>
          </a:bodyPr>
          <a:lstStyle/>
          <a:p>
            <a:endParaRPr lang="en-US" dirty="0"/>
          </a:p>
          <a:p>
            <a:r>
              <a:rPr lang="en-US" sz="2800" dirty="0"/>
              <a:t>One of Hitler’s goals was to create “living space” for Germans who he considered racially superior. He planned to destroy people he found inferior. Jews were the main target, but he also wanted to destroy or enslave others, including Slavs, Gypsies, and the mentally or physically disabled. </a:t>
            </a:r>
          </a:p>
        </p:txBody>
      </p:sp>
    </p:spTree>
    <p:extLst>
      <p:ext uri="{BB962C8B-B14F-4D97-AF65-F5344CB8AC3E}">
        <p14:creationId xmlns:p14="http://schemas.microsoft.com/office/powerpoint/2010/main" val="2137822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EFFECTS OF WORLD WAR II </vt:lpstr>
      <vt:lpstr>EFFECTS OF WORLD WAR II </vt:lpstr>
      <vt:lpstr>EFFECTS OF WORLD WAR II </vt:lpstr>
      <vt:lpstr>EFFECTS OF WORLD WAR II </vt:lpstr>
      <vt:lpstr>PowerPoint Presentation</vt:lpstr>
      <vt:lpstr>The Holocaust</vt:lpstr>
      <vt:lpstr>The Holocaust</vt:lpstr>
      <vt:lpstr>Other Wartime Atrocities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R. Blanchard</dc:creator>
  <cp:lastModifiedBy>Ted R. Blanchard</cp:lastModifiedBy>
  <cp:revision>5</cp:revision>
  <dcterms:created xsi:type="dcterms:W3CDTF">2017-01-09T22:48:10Z</dcterms:created>
  <dcterms:modified xsi:type="dcterms:W3CDTF">2017-01-09T22:54:02Z</dcterms:modified>
</cp:coreProperties>
</file>