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3" d="100"/>
          <a:sy n="63" d="100"/>
        </p:scale>
        <p:origin x="7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7/12/2016</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7/12/2016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7/12/2016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7/12/2016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7/12/2016</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7/12/2016</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7/12/2016</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7/12/2016</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7/12/2016</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7/12/2016</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7/12/2016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7/12/2016</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3861" y="2848713"/>
            <a:ext cx="9068586" cy="2590800"/>
          </a:xfrm>
        </p:spPr>
        <p:txBody>
          <a:bodyPr/>
          <a:lstStyle/>
          <a:p>
            <a:r>
              <a:rPr lang="en-US" b="1" dirty="0"/>
              <a:t>Unrest throughout Latin America</a:t>
            </a:r>
            <a:r>
              <a:rPr lang="en-US" dirty="0"/>
              <a:t/>
            </a:r>
            <a:br>
              <a:rPr lang="en-US" dirty="0"/>
            </a:br>
            <a:endParaRPr lang="en-US" dirty="0"/>
          </a:p>
        </p:txBody>
      </p:sp>
    </p:spTree>
    <p:extLst>
      <p:ext uri="{BB962C8B-B14F-4D97-AF65-F5344CB8AC3E}">
        <p14:creationId xmlns:p14="http://schemas.microsoft.com/office/powerpoint/2010/main" val="220852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629" y="461708"/>
            <a:ext cx="11234383" cy="2677656"/>
          </a:xfrm>
          <a:prstGeom prst="rect">
            <a:avLst/>
          </a:prstGeom>
        </p:spPr>
        <p:txBody>
          <a:bodyPr wrap="square">
            <a:spAutoFit/>
          </a:bodyPr>
          <a:lstStyle/>
          <a:p>
            <a:r>
              <a:rPr lang="en-US" sz="2800" dirty="0">
                <a:solidFill>
                  <a:schemeClr val="accent3"/>
                </a:solidFill>
              </a:rPr>
              <a:t>State Terrorism </a:t>
            </a:r>
            <a:r>
              <a:rPr lang="en-US" sz="2800" dirty="0"/>
              <a:t>-Another military government took control in 1976. This government began a program of state terrorism against leftist guerrilla groups. The military arrested, tortured, and killed thousands of people. As many as 20,000 people simply “</a:t>
            </a:r>
            <a:r>
              <a:rPr lang="en-US" sz="2800" b="1" dirty="0" smtClean="0">
                <a:solidFill>
                  <a:schemeClr val="accent3"/>
                </a:solidFill>
              </a:rPr>
              <a:t>disappeared</a:t>
            </a:r>
            <a:r>
              <a:rPr lang="en-US" sz="2800" dirty="0" smtClean="0"/>
              <a:t>”, </a:t>
            </a:r>
            <a:r>
              <a:rPr lang="en-US" sz="2800" dirty="0"/>
              <a:t>this is known as the </a:t>
            </a:r>
            <a:r>
              <a:rPr lang="en-US" sz="2800" b="1" dirty="0">
                <a:solidFill>
                  <a:schemeClr val="accent3"/>
                </a:solidFill>
              </a:rPr>
              <a:t>dirty war</a:t>
            </a:r>
            <a:r>
              <a:rPr lang="en-US" sz="2800" dirty="0"/>
              <a:t>.</a:t>
            </a:r>
          </a:p>
          <a:p>
            <a:endParaRPr lang="en-US" sz="2800" dirty="0"/>
          </a:p>
        </p:txBody>
      </p:sp>
      <p:pic>
        <p:nvPicPr>
          <p:cNvPr id="5" name="Picture 4"/>
          <p:cNvPicPr>
            <a:picLocks noChangeAspect="1"/>
          </p:cNvPicPr>
          <p:nvPr/>
        </p:nvPicPr>
        <p:blipFill>
          <a:blip r:embed="rId2"/>
          <a:stretch>
            <a:fillRect/>
          </a:stretch>
        </p:blipFill>
        <p:spPr>
          <a:xfrm>
            <a:off x="2502090" y="2639418"/>
            <a:ext cx="6621442" cy="3829824"/>
          </a:xfrm>
          <a:prstGeom prst="rect">
            <a:avLst/>
          </a:prstGeom>
        </p:spPr>
      </p:pic>
    </p:spTree>
    <p:extLst>
      <p:ext uri="{BB962C8B-B14F-4D97-AF65-F5344CB8AC3E}">
        <p14:creationId xmlns:p14="http://schemas.microsoft.com/office/powerpoint/2010/main" val="3828882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297" y="519142"/>
            <a:ext cx="10947779" cy="2677656"/>
          </a:xfrm>
          <a:prstGeom prst="rect">
            <a:avLst/>
          </a:prstGeom>
        </p:spPr>
        <p:txBody>
          <a:bodyPr wrap="square">
            <a:spAutoFit/>
          </a:bodyPr>
          <a:lstStyle/>
          <a:p>
            <a:r>
              <a:rPr lang="en-US" sz="2800" dirty="0"/>
              <a:t>Democracy Restored –In 1983, Argentina held elections. Voters returned a democratic government to power. The new government worked to control the military and restore human rights. However, economic problems persisted. In 2001, and economic crisis rocked the nation and the hardship led to widespread protests and continued instability. </a:t>
            </a:r>
          </a:p>
        </p:txBody>
      </p:sp>
      <p:pic>
        <p:nvPicPr>
          <p:cNvPr id="3" name="Picture 2"/>
          <p:cNvPicPr>
            <a:picLocks noChangeAspect="1"/>
          </p:cNvPicPr>
          <p:nvPr/>
        </p:nvPicPr>
        <p:blipFill>
          <a:blip r:embed="rId2"/>
          <a:stretch>
            <a:fillRect/>
          </a:stretch>
        </p:blipFill>
        <p:spPr>
          <a:xfrm>
            <a:off x="5360814" y="3196797"/>
            <a:ext cx="4598526" cy="3245755"/>
          </a:xfrm>
          <a:prstGeom prst="rect">
            <a:avLst/>
          </a:prstGeom>
        </p:spPr>
      </p:pic>
    </p:spTree>
    <p:extLst>
      <p:ext uri="{BB962C8B-B14F-4D97-AF65-F5344CB8AC3E}">
        <p14:creationId xmlns:p14="http://schemas.microsoft.com/office/powerpoint/2010/main" val="808921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328885" y="3503295"/>
            <a:ext cx="1986809" cy="2990180"/>
          </a:xfrm>
          <a:prstGeom prst="rect">
            <a:avLst/>
          </a:prstGeom>
        </p:spPr>
      </p:pic>
      <p:sp>
        <p:nvSpPr>
          <p:cNvPr id="2" name="Title 1"/>
          <p:cNvSpPr>
            <a:spLocks noGrp="1"/>
          </p:cNvSpPr>
          <p:nvPr>
            <p:ph type="title"/>
          </p:nvPr>
        </p:nvSpPr>
        <p:spPr>
          <a:xfrm>
            <a:off x="454925" y="369639"/>
            <a:ext cx="10058400" cy="1025143"/>
          </a:xfrm>
        </p:spPr>
        <p:txBody>
          <a:bodyPr/>
          <a:lstStyle/>
          <a:p>
            <a:r>
              <a:rPr lang="en-US" b="1" dirty="0" smtClean="0">
                <a:solidFill>
                  <a:schemeClr val="accent3"/>
                </a:solidFill>
              </a:rPr>
              <a:t>Chile</a:t>
            </a:r>
            <a:r>
              <a:rPr lang="en-US" b="1" dirty="0" smtClean="0"/>
              <a:t> </a:t>
            </a:r>
            <a:endParaRPr lang="en-US" b="1" dirty="0"/>
          </a:p>
        </p:txBody>
      </p:sp>
      <p:sp>
        <p:nvSpPr>
          <p:cNvPr id="3" name="Rectangle 2"/>
          <p:cNvSpPr/>
          <p:nvPr/>
        </p:nvSpPr>
        <p:spPr>
          <a:xfrm>
            <a:off x="454925" y="1276419"/>
            <a:ext cx="11282149" cy="3108543"/>
          </a:xfrm>
          <a:prstGeom prst="rect">
            <a:avLst/>
          </a:prstGeom>
        </p:spPr>
        <p:txBody>
          <a:bodyPr wrap="square">
            <a:spAutoFit/>
          </a:bodyPr>
          <a:lstStyle/>
          <a:p>
            <a:r>
              <a:rPr lang="en-US" sz="2800" dirty="0" smtClean="0"/>
              <a:t>In </a:t>
            </a:r>
            <a:r>
              <a:rPr lang="en-US" sz="2800" dirty="0"/>
              <a:t>1970, </a:t>
            </a:r>
            <a:r>
              <a:rPr lang="en-US" sz="2800" b="1" dirty="0">
                <a:solidFill>
                  <a:schemeClr val="accent3"/>
                </a:solidFill>
              </a:rPr>
              <a:t>Salvador Allende</a:t>
            </a:r>
            <a:r>
              <a:rPr lang="en-US" sz="2800" dirty="0"/>
              <a:t>, a Communist, was elected president. He introduced land reform measures and nationalized copper mines, which were largely American-owned. In 1973, Allende was assassinated by the Chilean military, led by </a:t>
            </a:r>
            <a:r>
              <a:rPr lang="en-US" sz="2800" b="1" dirty="0">
                <a:solidFill>
                  <a:schemeClr val="accent3"/>
                </a:solidFill>
              </a:rPr>
              <a:t>General</a:t>
            </a:r>
            <a:r>
              <a:rPr lang="en-US" sz="2800" dirty="0">
                <a:solidFill>
                  <a:schemeClr val="accent3"/>
                </a:solidFill>
              </a:rPr>
              <a:t>  </a:t>
            </a:r>
            <a:r>
              <a:rPr lang="en-US" sz="2800" b="1" dirty="0" smtClean="0">
                <a:solidFill>
                  <a:schemeClr val="accent3"/>
                </a:solidFill>
              </a:rPr>
              <a:t>Augusto Pinochet</a:t>
            </a:r>
            <a:r>
              <a:rPr lang="en-US" sz="2800" dirty="0"/>
              <a:t>, who established a repressive military dictatorship.</a:t>
            </a:r>
          </a:p>
          <a:p>
            <a:endParaRPr lang="en-US" sz="2800" dirty="0"/>
          </a:p>
        </p:txBody>
      </p:sp>
      <p:sp>
        <p:nvSpPr>
          <p:cNvPr id="4" name="Rectangle 3"/>
          <p:cNvSpPr/>
          <p:nvPr/>
        </p:nvSpPr>
        <p:spPr>
          <a:xfrm>
            <a:off x="3048000" y="1997839"/>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84180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25" y="369639"/>
            <a:ext cx="10058400" cy="1025143"/>
          </a:xfrm>
        </p:spPr>
        <p:txBody>
          <a:bodyPr/>
          <a:lstStyle/>
          <a:p>
            <a:r>
              <a:rPr lang="en-US" b="1" dirty="0" smtClean="0">
                <a:solidFill>
                  <a:schemeClr val="accent3"/>
                </a:solidFill>
              </a:rPr>
              <a:t>Nicaragua</a:t>
            </a:r>
            <a:r>
              <a:rPr lang="en-US" b="1" dirty="0" smtClean="0"/>
              <a:t> </a:t>
            </a:r>
            <a:endParaRPr lang="en-US" b="1" dirty="0"/>
          </a:p>
        </p:txBody>
      </p:sp>
      <p:sp>
        <p:nvSpPr>
          <p:cNvPr id="3" name="Rectangle 2"/>
          <p:cNvSpPr/>
          <p:nvPr/>
        </p:nvSpPr>
        <p:spPr>
          <a:xfrm>
            <a:off x="454925" y="1276419"/>
            <a:ext cx="11282149" cy="2677656"/>
          </a:xfrm>
          <a:prstGeom prst="rect">
            <a:avLst/>
          </a:prstGeom>
        </p:spPr>
        <p:txBody>
          <a:bodyPr wrap="square">
            <a:spAutoFit/>
          </a:bodyPr>
          <a:lstStyle/>
          <a:p>
            <a:r>
              <a:rPr lang="en-US" sz="2800" dirty="0" smtClean="0"/>
              <a:t>The </a:t>
            </a:r>
            <a:r>
              <a:rPr lang="en-US" sz="2800" b="1" dirty="0">
                <a:solidFill>
                  <a:schemeClr val="accent3"/>
                </a:solidFill>
              </a:rPr>
              <a:t>Somoza</a:t>
            </a:r>
            <a:r>
              <a:rPr lang="en-US" sz="2800" dirty="0"/>
              <a:t> family governed Nicaragua. The </a:t>
            </a:r>
            <a:r>
              <a:rPr lang="en-US" sz="2800" dirty="0" smtClean="0"/>
              <a:t>Somoza’s </a:t>
            </a:r>
            <a:r>
              <a:rPr lang="en-US" sz="2800" dirty="0"/>
              <a:t>were repressive but had close ties to the United States because of their anti-communist stance. In 1979, the </a:t>
            </a:r>
            <a:r>
              <a:rPr lang="en-US" sz="2800" b="1" dirty="0">
                <a:solidFill>
                  <a:schemeClr val="accent3"/>
                </a:solidFill>
              </a:rPr>
              <a:t>Sandinistas</a:t>
            </a:r>
            <a:r>
              <a:rPr lang="en-US" sz="2800" dirty="0"/>
              <a:t>, a group that included both reform-minded nationalists and communists, overthrew the Somoza government. </a:t>
            </a:r>
          </a:p>
          <a:p>
            <a:endParaRPr lang="en-US" sz="2800" dirty="0"/>
          </a:p>
        </p:txBody>
      </p:sp>
      <p:sp>
        <p:nvSpPr>
          <p:cNvPr id="4" name="Rectangle 3"/>
          <p:cNvSpPr/>
          <p:nvPr/>
        </p:nvSpPr>
        <p:spPr>
          <a:xfrm>
            <a:off x="3048000" y="1997839"/>
            <a:ext cx="6096000" cy="369332"/>
          </a:xfrm>
          <a:prstGeom prst="rect">
            <a:avLst/>
          </a:prstGeom>
        </p:spPr>
        <p:txBody>
          <a:bodyPr>
            <a:spAutoFit/>
          </a:bodyPr>
          <a:lstStyle/>
          <a:p>
            <a:endParaRPr lang="en-US" dirty="0"/>
          </a:p>
        </p:txBody>
      </p:sp>
      <p:pic>
        <p:nvPicPr>
          <p:cNvPr id="5" name="Picture 4"/>
          <p:cNvPicPr>
            <a:picLocks noChangeAspect="1"/>
          </p:cNvPicPr>
          <p:nvPr/>
        </p:nvPicPr>
        <p:blipFill>
          <a:blip r:embed="rId2"/>
          <a:stretch>
            <a:fillRect/>
          </a:stretch>
        </p:blipFill>
        <p:spPr>
          <a:xfrm>
            <a:off x="7420566" y="2970228"/>
            <a:ext cx="2073954" cy="3515182"/>
          </a:xfrm>
          <a:prstGeom prst="rect">
            <a:avLst/>
          </a:prstGeom>
        </p:spPr>
      </p:pic>
    </p:spTree>
    <p:extLst>
      <p:ext uri="{BB962C8B-B14F-4D97-AF65-F5344CB8AC3E}">
        <p14:creationId xmlns:p14="http://schemas.microsoft.com/office/powerpoint/2010/main" val="1297753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25" y="369639"/>
            <a:ext cx="10058400" cy="1025143"/>
          </a:xfrm>
        </p:spPr>
        <p:txBody>
          <a:bodyPr>
            <a:normAutofit/>
          </a:bodyPr>
          <a:lstStyle/>
          <a:p>
            <a:r>
              <a:rPr lang="en-US" b="1" dirty="0" smtClean="0">
                <a:solidFill>
                  <a:schemeClr val="accent3"/>
                </a:solidFill>
              </a:rPr>
              <a:t>The </a:t>
            </a:r>
            <a:r>
              <a:rPr lang="en-US" b="1" dirty="0">
                <a:solidFill>
                  <a:schemeClr val="accent3"/>
                </a:solidFill>
              </a:rPr>
              <a:t>Sandinistas in Power</a:t>
            </a:r>
            <a:r>
              <a:rPr lang="en-US" b="1" dirty="0" smtClean="0">
                <a:solidFill>
                  <a:schemeClr val="accent3"/>
                </a:solidFill>
              </a:rPr>
              <a:t> </a:t>
            </a:r>
            <a:endParaRPr lang="en-US" b="1" dirty="0">
              <a:solidFill>
                <a:schemeClr val="accent3"/>
              </a:solidFill>
            </a:endParaRPr>
          </a:p>
        </p:txBody>
      </p:sp>
      <p:sp>
        <p:nvSpPr>
          <p:cNvPr id="3" name="Rectangle 2"/>
          <p:cNvSpPr/>
          <p:nvPr/>
        </p:nvSpPr>
        <p:spPr>
          <a:xfrm>
            <a:off x="454925" y="1276419"/>
            <a:ext cx="11282149" cy="4401205"/>
          </a:xfrm>
          <a:prstGeom prst="rect">
            <a:avLst/>
          </a:prstGeom>
        </p:spPr>
        <p:txBody>
          <a:bodyPr wrap="square">
            <a:spAutoFit/>
          </a:bodyPr>
          <a:lstStyle/>
          <a:p>
            <a:r>
              <a:rPr lang="en-US" sz="2800" dirty="0" smtClean="0"/>
              <a:t>The </a:t>
            </a:r>
            <a:r>
              <a:rPr lang="en-US" sz="2800" dirty="0"/>
              <a:t>Sandinistas set up a government under the leadership of </a:t>
            </a:r>
            <a:r>
              <a:rPr lang="en-US" sz="2800" b="1" dirty="0">
                <a:solidFill>
                  <a:schemeClr val="accent3"/>
                </a:solidFill>
              </a:rPr>
              <a:t>Daniel Ortega</a:t>
            </a:r>
            <a:r>
              <a:rPr lang="en-US" sz="2800" dirty="0"/>
              <a:t>. The government introduced reforms while growing closer to Cuba and other communist nations. In the 1980s, the Sandinistas faced opposition form the contras, a counterrevolutionary group. The United States secretly backed the contras. Civil war followed, leading to many deaths and weakening the economy. Through compromises the Sandinistas handed over power to freely elected president, </a:t>
            </a:r>
            <a:r>
              <a:rPr lang="en-US" sz="2800" b="1" dirty="0">
                <a:solidFill>
                  <a:schemeClr val="accent3"/>
                </a:solidFill>
              </a:rPr>
              <a:t>Violeta Chamorro</a:t>
            </a:r>
            <a:r>
              <a:rPr lang="en-US" sz="2800" dirty="0"/>
              <a:t>. Nicaragua still had to rebuild its economy.</a:t>
            </a:r>
          </a:p>
          <a:p>
            <a:endParaRPr lang="en-US" sz="2800" dirty="0"/>
          </a:p>
        </p:txBody>
      </p:sp>
      <p:sp>
        <p:nvSpPr>
          <p:cNvPr id="4" name="Rectangle 3"/>
          <p:cNvSpPr/>
          <p:nvPr/>
        </p:nvSpPr>
        <p:spPr>
          <a:xfrm>
            <a:off x="3048000" y="1997839"/>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78311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754" y="744267"/>
            <a:ext cx="11022843" cy="3539430"/>
          </a:xfrm>
          <a:prstGeom prst="rect">
            <a:avLst/>
          </a:prstGeom>
        </p:spPr>
        <p:txBody>
          <a:bodyPr wrap="square">
            <a:spAutoFit/>
          </a:bodyPr>
          <a:lstStyle/>
          <a:p>
            <a:r>
              <a:rPr lang="en-US" sz="2800" b="1" dirty="0"/>
              <a:t>Source of Unrest throughout Latin America</a:t>
            </a:r>
          </a:p>
          <a:p>
            <a:endParaRPr lang="en-US" sz="2800" dirty="0"/>
          </a:p>
          <a:p>
            <a:r>
              <a:rPr lang="en-US" sz="2800" dirty="0"/>
              <a:t>Latin America is a diverse region with a great variety of peoples and cultures. Geographic barriers have discouraged unity, yet the nations of Latin America share similar problems. After World War II, political and social upheavals threatened stability in Latin America. Many Latin American nations looked to authoritarian leaders to provide solutions.</a:t>
            </a:r>
          </a:p>
        </p:txBody>
      </p:sp>
    </p:spTree>
    <p:extLst>
      <p:ext uri="{BB962C8B-B14F-4D97-AF65-F5344CB8AC3E}">
        <p14:creationId xmlns:p14="http://schemas.microsoft.com/office/powerpoint/2010/main" val="3821419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25" y="369639"/>
            <a:ext cx="10058400" cy="1371600"/>
          </a:xfrm>
        </p:spPr>
        <p:txBody>
          <a:bodyPr/>
          <a:lstStyle/>
          <a:p>
            <a:r>
              <a:rPr lang="en-US" b="1" dirty="0">
                <a:solidFill>
                  <a:schemeClr val="accent3"/>
                </a:solidFill>
              </a:rPr>
              <a:t>Cuba</a:t>
            </a:r>
            <a:r>
              <a:rPr lang="en-US" b="1" dirty="0"/>
              <a:t> </a:t>
            </a:r>
          </a:p>
        </p:txBody>
      </p:sp>
      <p:sp>
        <p:nvSpPr>
          <p:cNvPr id="3" name="Rectangle 2"/>
          <p:cNvSpPr/>
          <p:nvPr/>
        </p:nvSpPr>
        <p:spPr>
          <a:xfrm>
            <a:off x="454925" y="1741239"/>
            <a:ext cx="11282149" cy="2677656"/>
          </a:xfrm>
          <a:prstGeom prst="rect">
            <a:avLst/>
          </a:prstGeom>
        </p:spPr>
        <p:txBody>
          <a:bodyPr wrap="square">
            <a:spAutoFit/>
          </a:bodyPr>
          <a:lstStyle/>
          <a:p>
            <a:r>
              <a:rPr lang="en-US" sz="2800" dirty="0" smtClean="0"/>
              <a:t>Cuba </a:t>
            </a:r>
            <a:r>
              <a:rPr lang="en-US" sz="2800" dirty="0"/>
              <a:t>had won independence from Spain in 1898. Over the next 60 years, Cuba was influenced by the United States. In 1952, </a:t>
            </a:r>
            <a:r>
              <a:rPr lang="en-US" sz="2800" b="1" dirty="0" err="1">
                <a:solidFill>
                  <a:schemeClr val="accent3"/>
                </a:solidFill>
              </a:rPr>
              <a:t>Fulgencio</a:t>
            </a:r>
            <a:r>
              <a:rPr lang="en-US" sz="2800" b="1" dirty="0">
                <a:solidFill>
                  <a:schemeClr val="accent3"/>
                </a:solidFill>
              </a:rPr>
              <a:t> Batista </a:t>
            </a:r>
            <a:r>
              <a:rPr lang="en-US" sz="2800" dirty="0"/>
              <a:t>seized power. Under Batista the government was repressive and corrupt. </a:t>
            </a:r>
            <a:r>
              <a:rPr lang="en-US" sz="2800" b="1" dirty="0">
                <a:solidFill>
                  <a:schemeClr val="accent3"/>
                </a:solidFill>
              </a:rPr>
              <a:t>Fidel Castro </a:t>
            </a:r>
            <a:r>
              <a:rPr lang="en-US" sz="2800" dirty="0"/>
              <a:t>organized a guerrilla army and fought a war against Batista, gaining victory in 1959. </a:t>
            </a:r>
          </a:p>
        </p:txBody>
      </p:sp>
    </p:spTree>
    <p:extLst>
      <p:ext uri="{BB962C8B-B14F-4D97-AF65-F5344CB8AC3E}">
        <p14:creationId xmlns:p14="http://schemas.microsoft.com/office/powerpoint/2010/main" val="106016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25" y="369639"/>
            <a:ext cx="10058400" cy="1371600"/>
          </a:xfrm>
        </p:spPr>
        <p:txBody>
          <a:bodyPr/>
          <a:lstStyle/>
          <a:p>
            <a:r>
              <a:rPr lang="en-US" b="1" dirty="0">
                <a:solidFill>
                  <a:schemeClr val="accent3"/>
                </a:solidFill>
              </a:rPr>
              <a:t>Cuba</a:t>
            </a:r>
            <a:r>
              <a:rPr lang="en-US" b="1" dirty="0"/>
              <a:t> </a:t>
            </a:r>
          </a:p>
        </p:txBody>
      </p:sp>
      <p:sp>
        <p:nvSpPr>
          <p:cNvPr id="3" name="Rectangle 2"/>
          <p:cNvSpPr/>
          <p:nvPr/>
        </p:nvSpPr>
        <p:spPr>
          <a:xfrm>
            <a:off x="454925" y="1741239"/>
            <a:ext cx="11282149" cy="2677656"/>
          </a:xfrm>
          <a:prstGeom prst="rect">
            <a:avLst/>
          </a:prstGeom>
        </p:spPr>
        <p:txBody>
          <a:bodyPr wrap="square">
            <a:spAutoFit/>
          </a:bodyPr>
          <a:lstStyle/>
          <a:p>
            <a:r>
              <a:rPr lang="en-US" sz="2800" dirty="0" smtClean="0"/>
              <a:t>Once </a:t>
            </a:r>
            <a:r>
              <a:rPr lang="en-US" sz="2800" dirty="0"/>
              <a:t>in power, Castro established a communist dictatorship. Heavily supported by the Soviet Union, Cuba was a cold war battle ground until the collapse of communism in the Soviet Union and Eastern Europe. Cuba’s economy has since suffered greatly form the loss of its chief trading partners. </a:t>
            </a:r>
          </a:p>
          <a:p>
            <a:endParaRPr lang="en-US" sz="2800" dirty="0"/>
          </a:p>
        </p:txBody>
      </p:sp>
    </p:spTree>
    <p:extLst>
      <p:ext uri="{BB962C8B-B14F-4D97-AF65-F5344CB8AC3E}">
        <p14:creationId xmlns:p14="http://schemas.microsoft.com/office/powerpoint/2010/main" val="4260764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25" y="369639"/>
            <a:ext cx="10058400" cy="1371600"/>
          </a:xfrm>
        </p:spPr>
        <p:txBody>
          <a:bodyPr/>
          <a:lstStyle/>
          <a:p>
            <a:r>
              <a:rPr lang="en-US" b="1" dirty="0" smtClean="0">
                <a:solidFill>
                  <a:schemeClr val="accent3"/>
                </a:solidFill>
              </a:rPr>
              <a:t>Mexico</a:t>
            </a:r>
            <a:r>
              <a:rPr lang="en-US" b="1" dirty="0" smtClean="0"/>
              <a:t> </a:t>
            </a:r>
            <a:endParaRPr lang="en-US" b="1" dirty="0"/>
          </a:p>
        </p:txBody>
      </p:sp>
      <p:sp>
        <p:nvSpPr>
          <p:cNvPr id="3" name="Rectangle 2"/>
          <p:cNvSpPr/>
          <p:nvPr/>
        </p:nvSpPr>
        <p:spPr>
          <a:xfrm>
            <a:off x="454925" y="1741239"/>
            <a:ext cx="11282149" cy="3970318"/>
          </a:xfrm>
          <a:prstGeom prst="rect">
            <a:avLst/>
          </a:prstGeom>
        </p:spPr>
        <p:txBody>
          <a:bodyPr wrap="square">
            <a:spAutoFit/>
          </a:bodyPr>
          <a:lstStyle/>
          <a:p>
            <a:r>
              <a:rPr lang="en-US" sz="2800" dirty="0" smtClean="0"/>
              <a:t>After </a:t>
            </a:r>
            <a:r>
              <a:rPr lang="en-US" sz="2800" dirty="0"/>
              <a:t>the Mexican Revolution, one party the </a:t>
            </a:r>
            <a:r>
              <a:rPr lang="en-US" sz="2800" b="1" dirty="0">
                <a:solidFill>
                  <a:schemeClr val="accent3"/>
                </a:solidFill>
              </a:rPr>
              <a:t>Institutional Revolutionary Party</a:t>
            </a:r>
            <a:r>
              <a:rPr lang="en-US" sz="2800" dirty="0">
                <a:solidFill>
                  <a:schemeClr val="accent3"/>
                </a:solidFill>
              </a:rPr>
              <a:t> </a:t>
            </a:r>
            <a:r>
              <a:rPr lang="en-US" sz="2800" dirty="0"/>
              <a:t>(</a:t>
            </a:r>
            <a:r>
              <a:rPr lang="en-US" sz="2800" b="1" dirty="0">
                <a:solidFill>
                  <a:schemeClr val="accent3"/>
                </a:solidFill>
              </a:rPr>
              <a:t>PRI</a:t>
            </a:r>
            <a:r>
              <a:rPr lang="en-US" sz="2800" dirty="0"/>
              <a:t>) dominated Mexican politics for 71 years. Between 1960 and 2000 there were periods of upheaval. In 1986, students in Mexico protested. The police and military brutally suppressed the protests. In 1994, armed </a:t>
            </a:r>
            <a:r>
              <a:rPr lang="en-US" sz="2800" b="1" dirty="0">
                <a:solidFill>
                  <a:schemeClr val="accent3"/>
                </a:solidFill>
              </a:rPr>
              <a:t>Indian Zapatista </a:t>
            </a:r>
            <a:r>
              <a:rPr lang="en-US" sz="2800" dirty="0"/>
              <a:t>rebels demanded social and economic reforms. Many groups called for election reforms. In 200, the PRI lost and </a:t>
            </a:r>
            <a:r>
              <a:rPr lang="en-US" sz="2800" b="1" dirty="0">
                <a:solidFill>
                  <a:schemeClr val="accent3"/>
                </a:solidFill>
              </a:rPr>
              <a:t>Vicente Fox </a:t>
            </a:r>
            <a:r>
              <a:rPr lang="en-US" sz="2800" dirty="0"/>
              <a:t>from the </a:t>
            </a:r>
            <a:r>
              <a:rPr lang="en-US" sz="2800" b="1" dirty="0">
                <a:solidFill>
                  <a:schemeClr val="accent3"/>
                </a:solidFill>
              </a:rPr>
              <a:t>National Action Party </a:t>
            </a:r>
            <a:r>
              <a:rPr lang="en-US" sz="2800" dirty="0"/>
              <a:t>(</a:t>
            </a:r>
            <a:r>
              <a:rPr lang="en-US" sz="2800" b="1" dirty="0">
                <a:solidFill>
                  <a:schemeClr val="accent3"/>
                </a:solidFill>
              </a:rPr>
              <a:t>PAN</a:t>
            </a:r>
            <a:r>
              <a:rPr lang="en-US" sz="2800" dirty="0"/>
              <a:t>)</a:t>
            </a:r>
            <a:r>
              <a:rPr lang="en-US" sz="2800" dirty="0">
                <a:solidFill>
                  <a:schemeClr val="accent3"/>
                </a:solidFill>
              </a:rPr>
              <a:t> </a:t>
            </a:r>
            <a:r>
              <a:rPr lang="en-US" sz="2800" dirty="0"/>
              <a:t>was elected president.  </a:t>
            </a:r>
          </a:p>
          <a:p>
            <a:endParaRPr lang="en-US" sz="2800" dirty="0"/>
          </a:p>
        </p:txBody>
      </p:sp>
    </p:spTree>
    <p:extLst>
      <p:ext uri="{BB962C8B-B14F-4D97-AF65-F5344CB8AC3E}">
        <p14:creationId xmlns:p14="http://schemas.microsoft.com/office/powerpoint/2010/main" val="245475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25" y="369639"/>
            <a:ext cx="10058400" cy="1371600"/>
          </a:xfrm>
        </p:spPr>
        <p:txBody>
          <a:bodyPr/>
          <a:lstStyle/>
          <a:p>
            <a:r>
              <a:rPr lang="en-US" b="1" dirty="0" smtClean="0">
                <a:solidFill>
                  <a:schemeClr val="accent3"/>
                </a:solidFill>
              </a:rPr>
              <a:t>Panama</a:t>
            </a:r>
            <a:r>
              <a:rPr lang="en-US" b="1" dirty="0" smtClean="0"/>
              <a:t> </a:t>
            </a:r>
            <a:endParaRPr lang="en-US" b="1" dirty="0"/>
          </a:p>
        </p:txBody>
      </p:sp>
      <p:sp>
        <p:nvSpPr>
          <p:cNvPr id="3" name="Rectangle 2"/>
          <p:cNvSpPr/>
          <p:nvPr/>
        </p:nvSpPr>
        <p:spPr>
          <a:xfrm>
            <a:off x="454925" y="1741239"/>
            <a:ext cx="11282149" cy="2246769"/>
          </a:xfrm>
          <a:prstGeom prst="rect">
            <a:avLst/>
          </a:prstGeom>
        </p:spPr>
        <p:txBody>
          <a:bodyPr wrap="square">
            <a:spAutoFit/>
          </a:bodyPr>
          <a:lstStyle/>
          <a:p>
            <a:r>
              <a:rPr lang="en-US" sz="2800" dirty="0" smtClean="0"/>
              <a:t>In </a:t>
            </a:r>
            <a:r>
              <a:rPr lang="en-US" sz="2800" dirty="0"/>
              <a:t>the 1980s, the United States suspected that the leader of Panama, </a:t>
            </a:r>
            <a:r>
              <a:rPr lang="en-US" sz="2800" b="1" dirty="0">
                <a:solidFill>
                  <a:schemeClr val="accent3"/>
                </a:solidFill>
              </a:rPr>
              <a:t>Manuel Noriega </a:t>
            </a:r>
            <a:r>
              <a:rPr lang="en-US" sz="2800" dirty="0"/>
              <a:t>was helping drug lords smuggle drugs into the United States. US troops invaded in 1989 and arrested Noriega. Panama experienced greater stability in the 1990s.  </a:t>
            </a:r>
          </a:p>
          <a:p>
            <a:endParaRPr lang="en-US" sz="2800" dirty="0"/>
          </a:p>
        </p:txBody>
      </p:sp>
      <p:sp>
        <p:nvSpPr>
          <p:cNvPr id="4" name="Rectangle 3"/>
          <p:cNvSpPr/>
          <p:nvPr/>
        </p:nvSpPr>
        <p:spPr>
          <a:xfrm>
            <a:off x="3048000" y="1997839"/>
            <a:ext cx="6096000" cy="369332"/>
          </a:xfrm>
          <a:prstGeom prst="rect">
            <a:avLst/>
          </a:prstGeom>
        </p:spPr>
        <p:txBody>
          <a:bodyPr>
            <a:spAutoFit/>
          </a:bodyPr>
          <a:lstStyle/>
          <a:p>
            <a:endParaRPr lang="en-US" dirty="0"/>
          </a:p>
        </p:txBody>
      </p:sp>
      <p:pic>
        <p:nvPicPr>
          <p:cNvPr id="5" name="Picture 4"/>
          <p:cNvPicPr>
            <a:picLocks noChangeAspect="1"/>
          </p:cNvPicPr>
          <p:nvPr/>
        </p:nvPicPr>
        <p:blipFill>
          <a:blip r:embed="rId2"/>
          <a:stretch>
            <a:fillRect/>
          </a:stretch>
        </p:blipFill>
        <p:spPr>
          <a:xfrm>
            <a:off x="4867985" y="3525103"/>
            <a:ext cx="2187907" cy="2962425"/>
          </a:xfrm>
          <a:prstGeom prst="rect">
            <a:avLst/>
          </a:prstGeom>
        </p:spPr>
      </p:pic>
    </p:spTree>
    <p:extLst>
      <p:ext uri="{BB962C8B-B14F-4D97-AF65-F5344CB8AC3E}">
        <p14:creationId xmlns:p14="http://schemas.microsoft.com/office/powerpoint/2010/main" val="1724068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08" y="369639"/>
            <a:ext cx="11889475" cy="1371600"/>
          </a:xfrm>
        </p:spPr>
        <p:txBody>
          <a:bodyPr>
            <a:noAutofit/>
          </a:bodyPr>
          <a:lstStyle/>
          <a:p>
            <a:r>
              <a:rPr lang="en-US" b="1" dirty="0" smtClean="0">
                <a:solidFill>
                  <a:schemeClr val="accent3"/>
                </a:solidFill>
              </a:rPr>
              <a:t>North </a:t>
            </a:r>
            <a:r>
              <a:rPr lang="en-US" b="1" dirty="0">
                <a:solidFill>
                  <a:schemeClr val="accent3"/>
                </a:solidFill>
              </a:rPr>
              <a:t>American Free Trade Agreement</a:t>
            </a:r>
            <a:r>
              <a:rPr lang="en-US" b="1" dirty="0" smtClean="0"/>
              <a:t> </a:t>
            </a:r>
            <a:endParaRPr lang="en-US" b="1" dirty="0"/>
          </a:p>
        </p:txBody>
      </p:sp>
      <p:sp>
        <p:nvSpPr>
          <p:cNvPr id="3" name="Rectangle 2"/>
          <p:cNvSpPr/>
          <p:nvPr/>
        </p:nvSpPr>
        <p:spPr>
          <a:xfrm>
            <a:off x="454925" y="1741239"/>
            <a:ext cx="11282149" cy="4401205"/>
          </a:xfrm>
          <a:prstGeom prst="rect">
            <a:avLst/>
          </a:prstGeom>
        </p:spPr>
        <p:txBody>
          <a:bodyPr wrap="square">
            <a:spAutoFit/>
          </a:bodyPr>
          <a:lstStyle/>
          <a:p>
            <a:r>
              <a:rPr lang="en-US" sz="2800" dirty="0" smtClean="0"/>
              <a:t>In </a:t>
            </a:r>
            <a:r>
              <a:rPr lang="en-US" sz="2800" dirty="0"/>
              <a:t>the 1990s, Mexico, the US, and Canada signed the </a:t>
            </a:r>
            <a:r>
              <a:rPr lang="en-US" sz="2800" b="1" dirty="0">
                <a:solidFill>
                  <a:schemeClr val="accent3"/>
                </a:solidFill>
              </a:rPr>
              <a:t>North</a:t>
            </a:r>
            <a:r>
              <a:rPr lang="en-US" sz="2800" dirty="0">
                <a:solidFill>
                  <a:schemeClr val="accent3"/>
                </a:solidFill>
              </a:rPr>
              <a:t> </a:t>
            </a:r>
            <a:r>
              <a:rPr lang="en-US" sz="2800" b="1" dirty="0">
                <a:solidFill>
                  <a:schemeClr val="accent3"/>
                </a:solidFill>
              </a:rPr>
              <a:t>American Free Trade Agreement </a:t>
            </a:r>
            <a:r>
              <a:rPr lang="en-US" sz="2800" dirty="0"/>
              <a:t>(</a:t>
            </a:r>
            <a:r>
              <a:rPr lang="en-US" sz="2800" b="1" dirty="0">
                <a:solidFill>
                  <a:schemeClr val="accent3"/>
                </a:solidFill>
              </a:rPr>
              <a:t>NAFTA</a:t>
            </a:r>
            <a:r>
              <a:rPr lang="en-US" sz="2800" dirty="0"/>
              <a:t>) which is a plan to allow free trade among the three nations by lowering trade barriers. Business and investment did come to Mexico, but other manufactures were hurt by competition. </a:t>
            </a:r>
          </a:p>
          <a:p>
            <a:r>
              <a:rPr lang="en-US" sz="2800" dirty="0"/>
              <a:t>Immigration provides a link between Mexico and the US. Since the 1970s, millions of Mexicans have migrated to the US, in search of better economic opportunities. </a:t>
            </a:r>
          </a:p>
          <a:p>
            <a:endParaRPr lang="en-US" sz="2800" dirty="0"/>
          </a:p>
          <a:p>
            <a:endParaRPr lang="en-US" sz="2800" dirty="0"/>
          </a:p>
        </p:txBody>
      </p:sp>
      <p:sp>
        <p:nvSpPr>
          <p:cNvPr id="4" name="Rectangle 3"/>
          <p:cNvSpPr/>
          <p:nvPr/>
        </p:nvSpPr>
        <p:spPr>
          <a:xfrm>
            <a:off x="3048000" y="1997839"/>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541837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976" y="2196668"/>
            <a:ext cx="9070848" cy="2587752"/>
          </a:xfrm>
        </p:spPr>
        <p:txBody>
          <a:bodyPr/>
          <a:lstStyle/>
          <a:p>
            <a:r>
              <a:rPr lang="en-US" sz="6600" b="1" dirty="0"/>
              <a:t>Political and Economic change in Latin </a:t>
            </a:r>
            <a:r>
              <a:rPr lang="en-US" sz="6600" b="1" dirty="0" smtClean="0"/>
              <a:t>America</a:t>
            </a:r>
            <a:endParaRPr lang="en-US" sz="6600" b="1" dirty="0"/>
          </a:p>
        </p:txBody>
      </p:sp>
    </p:spTree>
    <p:extLst>
      <p:ext uri="{BB962C8B-B14F-4D97-AF65-F5344CB8AC3E}">
        <p14:creationId xmlns:p14="http://schemas.microsoft.com/office/powerpoint/2010/main" val="2814329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179" y="383287"/>
            <a:ext cx="10058400" cy="1371600"/>
          </a:xfrm>
        </p:spPr>
        <p:txBody>
          <a:bodyPr/>
          <a:lstStyle/>
          <a:p>
            <a:r>
              <a:rPr lang="en-US" b="1" dirty="0">
                <a:solidFill>
                  <a:schemeClr val="accent3"/>
                </a:solidFill>
              </a:rPr>
              <a:t>Argentina By </a:t>
            </a:r>
            <a:r>
              <a:rPr lang="en-US" b="1" dirty="0" smtClean="0">
                <a:solidFill>
                  <a:schemeClr val="accent3"/>
                </a:solidFill>
              </a:rPr>
              <a:t>1900</a:t>
            </a:r>
            <a:endParaRPr lang="en-US" b="1" dirty="0">
              <a:solidFill>
                <a:schemeClr val="accent3"/>
              </a:solidFill>
            </a:endParaRPr>
          </a:p>
        </p:txBody>
      </p:sp>
      <p:sp>
        <p:nvSpPr>
          <p:cNvPr id="3" name="Rectangle 2"/>
          <p:cNvSpPr/>
          <p:nvPr/>
        </p:nvSpPr>
        <p:spPr>
          <a:xfrm>
            <a:off x="432179" y="1231110"/>
            <a:ext cx="11336742" cy="4524315"/>
          </a:xfrm>
          <a:prstGeom prst="rect">
            <a:avLst/>
          </a:prstGeom>
        </p:spPr>
        <p:txBody>
          <a:bodyPr wrap="square">
            <a:spAutoFit/>
          </a:bodyPr>
          <a:lstStyle/>
          <a:p>
            <a:endParaRPr lang="en-US" dirty="0"/>
          </a:p>
          <a:p>
            <a:r>
              <a:rPr lang="en-US" sz="2800" dirty="0" smtClean="0"/>
              <a:t>Argentina </a:t>
            </a:r>
            <a:r>
              <a:rPr lang="en-US" sz="2800" dirty="0"/>
              <a:t>was the richest nation in Latin America. The Great Depression of the 1930s devastated the country and a military coup brought </a:t>
            </a:r>
            <a:r>
              <a:rPr lang="en-US" sz="2800" b="1" dirty="0">
                <a:solidFill>
                  <a:schemeClr val="accent3"/>
                </a:solidFill>
              </a:rPr>
              <a:t>Juan </a:t>
            </a:r>
            <a:r>
              <a:rPr lang="en-US" sz="2800" b="1" dirty="0" err="1">
                <a:solidFill>
                  <a:schemeClr val="accent3"/>
                </a:solidFill>
              </a:rPr>
              <a:t>Perón</a:t>
            </a:r>
            <a:r>
              <a:rPr lang="en-US" sz="2800" b="1" dirty="0">
                <a:solidFill>
                  <a:schemeClr val="accent3"/>
                </a:solidFill>
              </a:rPr>
              <a:t> </a:t>
            </a:r>
            <a:r>
              <a:rPr lang="en-US" sz="2800" dirty="0"/>
              <a:t>to power in 1946. </a:t>
            </a:r>
            <a:r>
              <a:rPr lang="en-US" sz="2800" dirty="0" err="1"/>
              <a:t>Perón</a:t>
            </a:r>
            <a:r>
              <a:rPr lang="en-US" sz="2800" dirty="0"/>
              <a:t> appealed to Argentine nationalism by limiting foreign-owned businesses and by promoting import substitution, in which local manufacturers produced goods at home to replace imported products. </a:t>
            </a:r>
            <a:r>
              <a:rPr lang="en-US" sz="2800" dirty="0" err="1"/>
              <a:t>Perón</a:t>
            </a:r>
            <a:r>
              <a:rPr lang="en-US" sz="2800" dirty="0"/>
              <a:t> gained popularity by boosting wages, strengthening labor unions, and beginning social welfare programs however, this led to huge debts. In 1955 he lost power in a military coup.</a:t>
            </a:r>
          </a:p>
          <a:p>
            <a:endParaRPr lang="en-US" dirty="0"/>
          </a:p>
        </p:txBody>
      </p:sp>
    </p:spTree>
    <p:extLst>
      <p:ext uri="{BB962C8B-B14F-4D97-AF65-F5344CB8AC3E}">
        <p14:creationId xmlns:p14="http://schemas.microsoft.com/office/powerpoint/2010/main" val="18912686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87</TotalTime>
  <Words>806</Words>
  <Application>Microsoft Office PowerPoint</Application>
  <PresentationFormat>Widescreen</PresentationFormat>
  <Paragraphs>27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Savon</vt:lpstr>
      <vt:lpstr>Unrest throughout Latin America </vt:lpstr>
      <vt:lpstr>PowerPoint Presentation</vt:lpstr>
      <vt:lpstr>Cuba </vt:lpstr>
      <vt:lpstr>Cuba </vt:lpstr>
      <vt:lpstr>Mexico </vt:lpstr>
      <vt:lpstr>Panama </vt:lpstr>
      <vt:lpstr>North American Free Trade Agreement </vt:lpstr>
      <vt:lpstr>Political and Economic change in Latin America</vt:lpstr>
      <vt:lpstr>Argentina By 1900</vt:lpstr>
      <vt:lpstr>PowerPoint Presentation</vt:lpstr>
      <vt:lpstr>PowerPoint Presentation</vt:lpstr>
      <vt:lpstr>Chile </vt:lpstr>
      <vt:lpstr>Nicaragua </vt:lpstr>
      <vt:lpstr>The Sandinistas in Power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Unrest throughout Latin America</dc:title>
  <dc:creator>Ted R. Blanchard</dc:creator>
  <cp:lastModifiedBy>Ted R. Blanchard</cp:lastModifiedBy>
  <cp:revision>9</cp:revision>
  <dcterms:created xsi:type="dcterms:W3CDTF">2016-07-12T15:28:40Z</dcterms:created>
  <dcterms:modified xsi:type="dcterms:W3CDTF">2016-07-12T16:56:34Z</dcterms:modified>
</cp:coreProperties>
</file>