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79" r:id="rId11"/>
    <p:sldId id="280"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0" d="100"/>
          <a:sy n="70" d="100"/>
        </p:scale>
        <p:origin x="525"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10/5/2016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WORLD WAR I</a:t>
            </a:r>
            <a:r>
              <a:rPr lang="en-US" dirty="0"/>
              <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1782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33"/>
          <p:cNvSpPr>
            <a:spLocks/>
          </p:cNvSpPr>
          <p:nvPr/>
        </p:nvSpPr>
        <p:spPr bwMode="auto">
          <a:xfrm>
            <a:off x="6265156" y="173058"/>
            <a:ext cx="5794793" cy="3475038"/>
          </a:xfrm>
          <a:custGeom>
            <a:avLst/>
            <a:gdLst>
              <a:gd name="T0" fmla="*/ 0 w 20000"/>
              <a:gd name="T1" fmla="*/ 0 h 20000"/>
              <a:gd name="T2" fmla="*/ 0 w 20000"/>
              <a:gd name="T3" fmla="*/ 20000 h 20000"/>
              <a:gd name="T4" fmla="*/ 20000 w 20000"/>
              <a:gd name="T5" fmla="*/ 20000 h 20000"/>
              <a:gd name="T6" fmla="*/ 20000 w 20000"/>
              <a:gd name="T7" fmla="*/ 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0" y="20000"/>
                </a:lnTo>
                <a:lnTo>
                  <a:pt x="20000" y="20000"/>
                </a:lnTo>
                <a:lnTo>
                  <a:pt x="20000" y="0"/>
                </a:lnTo>
                <a:lnTo>
                  <a:pt x="0" y="0"/>
                </a:lnTo>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2884737" y="4732681"/>
            <a:ext cx="7111077" cy="1414936"/>
            <a:chOff x="2162577" y="2686216"/>
            <a:chExt cx="7111077" cy="1414936"/>
          </a:xfrm>
        </p:grpSpPr>
        <p:sp>
          <p:nvSpPr>
            <p:cNvPr id="16" name="Freeform 15"/>
            <p:cNvSpPr>
              <a:spLocks/>
            </p:cNvSpPr>
            <p:nvPr/>
          </p:nvSpPr>
          <p:spPr bwMode="auto">
            <a:xfrm>
              <a:off x="2162577" y="2686216"/>
              <a:ext cx="7111077" cy="1414936"/>
            </a:xfrm>
            <a:custGeom>
              <a:avLst/>
              <a:gdLst>
                <a:gd name="T0" fmla="*/ 9897 w 20000"/>
                <a:gd name="T1" fmla="*/ 0 h 20000"/>
                <a:gd name="T2" fmla="*/ 9742 w 20000"/>
                <a:gd name="T3" fmla="*/ 0 h 20000"/>
                <a:gd name="T4" fmla="*/ 9583 w 20000"/>
                <a:gd name="T5" fmla="*/ 0 h 20000"/>
                <a:gd name="T6" fmla="*/ 9413 w 20000"/>
                <a:gd name="T7" fmla="*/ 15 h 20000"/>
                <a:gd name="T8" fmla="*/ 9229 w 20000"/>
                <a:gd name="T9" fmla="*/ 15 h 20000"/>
                <a:gd name="T10" fmla="*/ 9023 w 20000"/>
                <a:gd name="T11" fmla="*/ 46 h 20000"/>
                <a:gd name="T12" fmla="*/ 8790 w 20000"/>
                <a:gd name="T13" fmla="*/ 62 h 20000"/>
                <a:gd name="T14" fmla="*/ 8513 w 20000"/>
                <a:gd name="T15" fmla="*/ 108 h 20000"/>
                <a:gd name="T16" fmla="*/ 8172 w 20000"/>
                <a:gd name="T17" fmla="*/ 154 h 20000"/>
                <a:gd name="T18" fmla="*/ 7735 w 20000"/>
                <a:gd name="T19" fmla="*/ 247 h 20000"/>
                <a:gd name="T20" fmla="*/ 7146 w 20000"/>
                <a:gd name="T21" fmla="*/ 401 h 20000"/>
                <a:gd name="T22" fmla="*/ 6295 w 20000"/>
                <a:gd name="T23" fmla="*/ 710 h 20000"/>
                <a:gd name="T24" fmla="*/ 4966 w 20000"/>
                <a:gd name="T25" fmla="*/ 1343 h 20000"/>
                <a:gd name="T26" fmla="*/ 2814 w 20000"/>
                <a:gd name="T27" fmla="*/ 3040 h 20000"/>
                <a:gd name="T28" fmla="*/ 276 w 20000"/>
                <a:gd name="T29" fmla="*/ 7654 h 20000"/>
                <a:gd name="T30" fmla="*/ 594 w 20000"/>
                <a:gd name="T31" fmla="*/ 13395 h 20000"/>
                <a:gd name="T32" fmla="*/ 3241 w 20000"/>
                <a:gd name="T33" fmla="*/ 17361 h 20000"/>
                <a:gd name="T34" fmla="*/ 5235 w 20000"/>
                <a:gd name="T35" fmla="*/ 18781 h 20000"/>
                <a:gd name="T36" fmla="*/ 6463 w 20000"/>
                <a:gd name="T37" fmla="*/ 19352 h 20000"/>
                <a:gd name="T38" fmla="*/ 7258 w 20000"/>
                <a:gd name="T39" fmla="*/ 19614 h 20000"/>
                <a:gd name="T40" fmla="*/ 7818 w 20000"/>
                <a:gd name="T41" fmla="*/ 19753 h 20000"/>
                <a:gd name="T42" fmla="*/ 8235 w 20000"/>
                <a:gd name="T43" fmla="*/ 19830 h 20000"/>
                <a:gd name="T44" fmla="*/ 8562 w 20000"/>
                <a:gd name="T45" fmla="*/ 19892 h 20000"/>
                <a:gd name="T46" fmla="*/ 8831 w 20000"/>
                <a:gd name="T47" fmla="*/ 19923 h 20000"/>
                <a:gd name="T48" fmla="*/ 9061 w 20000"/>
                <a:gd name="T49" fmla="*/ 19954 h 20000"/>
                <a:gd name="T50" fmla="*/ 9261 w 20000"/>
                <a:gd name="T51" fmla="*/ 19969 h 20000"/>
                <a:gd name="T52" fmla="*/ 9442 w 20000"/>
                <a:gd name="T53" fmla="*/ 19969 h 20000"/>
                <a:gd name="T54" fmla="*/ 9610 w 20000"/>
                <a:gd name="T55" fmla="*/ 19985 h 20000"/>
                <a:gd name="T56" fmla="*/ 9769 w 20000"/>
                <a:gd name="T57" fmla="*/ 19985 h 20000"/>
                <a:gd name="T58" fmla="*/ 9924 w 20000"/>
                <a:gd name="T59" fmla="*/ 19985 h 20000"/>
                <a:gd name="T60" fmla="*/ 10025 w 20000"/>
                <a:gd name="T61" fmla="*/ 19985 h 20000"/>
                <a:gd name="T62" fmla="*/ 10177 w 20000"/>
                <a:gd name="T63" fmla="*/ 19985 h 20000"/>
                <a:gd name="T64" fmla="*/ 10334 w 20000"/>
                <a:gd name="T65" fmla="*/ 19985 h 20000"/>
                <a:gd name="T66" fmla="*/ 10497 w 20000"/>
                <a:gd name="T67" fmla="*/ 19985 h 20000"/>
                <a:gd name="T68" fmla="*/ 10674 w 20000"/>
                <a:gd name="T69" fmla="*/ 19969 h 20000"/>
                <a:gd name="T70" fmla="*/ 10867 w 20000"/>
                <a:gd name="T71" fmla="*/ 19954 h 20000"/>
                <a:gd name="T72" fmla="*/ 11086 w 20000"/>
                <a:gd name="T73" fmla="*/ 19938 h 20000"/>
                <a:gd name="T74" fmla="*/ 11340 w 20000"/>
                <a:gd name="T75" fmla="*/ 19907 h 20000"/>
                <a:gd name="T76" fmla="*/ 11647 w 20000"/>
                <a:gd name="T77" fmla="*/ 19861 h 20000"/>
                <a:gd name="T78" fmla="*/ 12030 w 20000"/>
                <a:gd name="T79" fmla="*/ 19784 h 20000"/>
                <a:gd name="T80" fmla="*/ 12531 w 20000"/>
                <a:gd name="T81" fmla="*/ 19660 h 20000"/>
                <a:gd name="T82" fmla="*/ 13235 w 20000"/>
                <a:gd name="T83" fmla="*/ 19460 h 20000"/>
                <a:gd name="T84" fmla="*/ 14288 w 20000"/>
                <a:gd name="T85" fmla="*/ 19028 h 20000"/>
                <a:gd name="T86" fmla="*/ 15983 w 20000"/>
                <a:gd name="T87" fmla="*/ 18009 h 20000"/>
                <a:gd name="T88" fmla="*/ 18564 w 20000"/>
                <a:gd name="T89" fmla="*/ 15154 h 20000"/>
                <a:gd name="T90" fmla="*/ 20000 w 20000"/>
                <a:gd name="T91" fmla="*/ 10000 h 20000"/>
                <a:gd name="T92" fmla="*/ 18098 w 20000"/>
                <a:gd name="T93" fmla="*/ 4120 h 20000"/>
                <a:gd name="T94" fmla="*/ 15638 w 20000"/>
                <a:gd name="T95" fmla="*/ 1728 h 20000"/>
                <a:gd name="T96" fmla="*/ 14077 w 20000"/>
                <a:gd name="T97" fmla="*/ 864 h 20000"/>
                <a:gd name="T98" fmla="*/ 13098 w 20000"/>
                <a:gd name="T99" fmla="*/ 478 h 20000"/>
                <a:gd name="T100" fmla="*/ 12437 w 20000"/>
                <a:gd name="T101" fmla="*/ 293 h 20000"/>
                <a:gd name="T102" fmla="*/ 11958 w 20000"/>
                <a:gd name="T103" fmla="*/ 185 h 20000"/>
                <a:gd name="T104" fmla="*/ 11591 w 20000"/>
                <a:gd name="T105" fmla="*/ 123 h 20000"/>
                <a:gd name="T106" fmla="*/ 11295 w 20000"/>
                <a:gd name="T107" fmla="*/ 77 h 20000"/>
                <a:gd name="T108" fmla="*/ 11048 w 20000"/>
                <a:gd name="T109" fmla="*/ 46 h 20000"/>
                <a:gd name="T110" fmla="*/ 10833 w 20000"/>
                <a:gd name="T111" fmla="*/ 31 h 20000"/>
                <a:gd name="T112" fmla="*/ 10643 w 20000"/>
                <a:gd name="T113" fmla="*/ 15 h 20000"/>
                <a:gd name="T114" fmla="*/ 10470 w 20000"/>
                <a:gd name="T115" fmla="*/ 0 h 20000"/>
                <a:gd name="T116" fmla="*/ 10307 w 20000"/>
                <a:gd name="T117" fmla="*/ 0 h 20000"/>
                <a:gd name="T118" fmla="*/ 10152 w 20000"/>
                <a:gd name="T119" fmla="*/ 0 h 20000"/>
                <a:gd name="T120" fmla="*/ 10000 w 20000"/>
                <a:gd name="T12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0000" y="0"/>
                  </a:moveTo>
                  <a:lnTo>
                    <a:pt x="10000" y="0"/>
                  </a:lnTo>
                  <a:lnTo>
                    <a:pt x="9973" y="0"/>
                  </a:lnTo>
                  <a:lnTo>
                    <a:pt x="9948" y="0"/>
                  </a:lnTo>
                  <a:lnTo>
                    <a:pt x="9924" y="0"/>
                  </a:lnTo>
                  <a:lnTo>
                    <a:pt x="9897" y="0"/>
                  </a:lnTo>
                  <a:lnTo>
                    <a:pt x="9872" y="0"/>
                  </a:lnTo>
                  <a:lnTo>
                    <a:pt x="9845" y="0"/>
                  </a:lnTo>
                  <a:lnTo>
                    <a:pt x="9821" y="0"/>
                  </a:lnTo>
                  <a:lnTo>
                    <a:pt x="9794" y="0"/>
                  </a:lnTo>
                  <a:lnTo>
                    <a:pt x="9769" y="0"/>
                  </a:lnTo>
                  <a:lnTo>
                    <a:pt x="9742" y="0"/>
                  </a:lnTo>
                  <a:lnTo>
                    <a:pt x="9718" y="0"/>
                  </a:lnTo>
                  <a:lnTo>
                    <a:pt x="9691" y="0"/>
                  </a:lnTo>
                  <a:lnTo>
                    <a:pt x="9664" y="0"/>
                  </a:lnTo>
                  <a:lnTo>
                    <a:pt x="9637" y="0"/>
                  </a:lnTo>
                  <a:lnTo>
                    <a:pt x="9610" y="0"/>
                  </a:lnTo>
                  <a:lnTo>
                    <a:pt x="9583" y="0"/>
                  </a:lnTo>
                  <a:lnTo>
                    <a:pt x="9556" y="0"/>
                  </a:lnTo>
                  <a:lnTo>
                    <a:pt x="9527" y="0"/>
                  </a:lnTo>
                  <a:lnTo>
                    <a:pt x="9500" y="0"/>
                  </a:lnTo>
                  <a:lnTo>
                    <a:pt x="9471" y="0"/>
                  </a:lnTo>
                  <a:lnTo>
                    <a:pt x="9442" y="15"/>
                  </a:lnTo>
                  <a:lnTo>
                    <a:pt x="9413" y="15"/>
                  </a:lnTo>
                  <a:lnTo>
                    <a:pt x="9384" y="15"/>
                  </a:lnTo>
                  <a:lnTo>
                    <a:pt x="9355" y="15"/>
                  </a:lnTo>
                  <a:lnTo>
                    <a:pt x="9323" y="15"/>
                  </a:lnTo>
                  <a:lnTo>
                    <a:pt x="9292" y="15"/>
                  </a:lnTo>
                  <a:lnTo>
                    <a:pt x="9261" y="15"/>
                  </a:lnTo>
                  <a:lnTo>
                    <a:pt x="9229" y="15"/>
                  </a:lnTo>
                  <a:lnTo>
                    <a:pt x="9196" y="31"/>
                  </a:lnTo>
                  <a:lnTo>
                    <a:pt x="9164" y="31"/>
                  </a:lnTo>
                  <a:lnTo>
                    <a:pt x="9131" y="31"/>
                  </a:lnTo>
                  <a:lnTo>
                    <a:pt x="9095" y="31"/>
                  </a:lnTo>
                  <a:lnTo>
                    <a:pt x="9061" y="31"/>
                  </a:lnTo>
                  <a:lnTo>
                    <a:pt x="9023" y="46"/>
                  </a:lnTo>
                  <a:lnTo>
                    <a:pt x="8987" y="46"/>
                  </a:lnTo>
                  <a:lnTo>
                    <a:pt x="8949" y="46"/>
                  </a:lnTo>
                  <a:lnTo>
                    <a:pt x="8911" y="46"/>
                  </a:lnTo>
                  <a:lnTo>
                    <a:pt x="8871" y="62"/>
                  </a:lnTo>
                  <a:lnTo>
                    <a:pt x="8831" y="62"/>
                  </a:lnTo>
                  <a:lnTo>
                    <a:pt x="8790" y="62"/>
                  </a:lnTo>
                  <a:lnTo>
                    <a:pt x="8748" y="77"/>
                  </a:lnTo>
                  <a:lnTo>
                    <a:pt x="8703" y="77"/>
                  </a:lnTo>
                  <a:lnTo>
                    <a:pt x="8658" y="77"/>
                  </a:lnTo>
                  <a:lnTo>
                    <a:pt x="8611" y="93"/>
                  </a:lnTo>
                  <a:lnTo>
                    <a:pt x="8562" y="93"/>
                  </a:lnTo>
                  <a:lnTo>
                    <a:pt x="8513" y="108"/>
                  </a:lnTo>
                  <a:lnTo>
                    <a:pt x="8461" y="108"/>
                  </a:lnTo>
                  <a:lnTo>
                    <a:pt x="8407" y="123"/>
                  </a:lnTo>
                  <a:lnTo>
                    <a:pt x="8351" y="123"/>
                  </a:lnTo>
                  <a:lnTo>
                    <a:pt x="8295" y="139"/>
                  </a:lnTo>
                  <a:lnTo>
                    <a:pt x="8235" y="154"/>
                  </a:lnTo>
                  <a:lnTo>
                    <a:pt x="8172" y="154"/>
                  </a:lnTo>
                  <a:lnTo>
                    <a:pt x="8107" y="170"/>
                  </a:lnTo>
                  <a:lnTo>
                    <a:pt x="8040" y="185"/>
                  </a:lnTo>
                  <a:lnTo>
                    <a:pt x="7968" y="201"/>
                  </a:lnTo>
                  <a:lnTo>
                    <a:pt x="7894" y="216"/>
                  </a:lnTo>
                  <a:lnTo>
                    <a:pt x="7818" y="231"/>
                  </a:lnTo>
                  <a:lnTo>
                    <a:pt x="7735" y="247"/>
                  </a:lnTo>
                  <a:lnTo>
                    <a:pt x="7650" y="278"/>
                  </a:lnTo>
                  <a:lnTo>
                    <a:pt x="7560" y="293"/>
                  </a:lnTo>
                  <a:lnTo>
                    <a:pt x="7466" y="324"/>
                  </a:lnTo>
                  <a:lnTo>
                    <a:pt x="7366" y="340"/>
                  </a:lnTo>
                  <a:lnTo>
                    <a:pt x="7258" y="370"/>
                  </a:lnTo>
                  <a:lnTo>
                    <a:pt x="7146" y="401"/>
                  </a:lnTo>
                  <a:lnTo>
                    <a:pt x="7027" y="448"/>
                  </a:lnTo>
                  <a:lnTo>
                    <a:pt x="6900" y="478"/>
                  </a:lnTo>
                  <a:lnTo>
                    <a:pt x="6763" y="525"/>
                  </a:lnTo>
                  <a:lnTo>
                    <a:pt x="6617" y="586"/>
                  </a:lnTo>
                  <a:lnTo>
                    <a:pt x="6463" y="633"/>
                  </a:lnTo>
                  <a:lnTo>
                    <a:pt x="6295" y="710"/>
                  </a:lnTo>
                  <a:lnTo>
                    <a:pt x="6113" y="772"/>
                  </a:lnTo>
                  <a:lnTo>
                    <a:pt x="5921" y="864"/>
                  </a:lnTo>
                  <a:lnTo>
                    <a:pt x="5710" y="957"/>
                  </a:lnTo>
                  <a:lnTo>
                    <a:pt x="5482" y="1065"/>
                  </a:lnTo>
                  <a:lnTo>
                    <a:pt x="5235" y="1204"/>
                  </a:lnTo>
                  <a:lnTo>
                    <a:pt x="4966" y="1343"/>
                  </a:lnTo>
                  <a:lnTo>
                    <a:pt x="4675" y="1528"/>
                  </a:lnTo>
                  <a:lnTo>
                    <a:pt x="4359" y="1728"/>
                  </a:lnTo>
                  <a:lnTo>
                    <a:pt x="4014" y="1975"/>
                  </a:lnTo>
                  <a:lnTo>
                    <a:pt x="3642" y="2269"/>
                  </a:lnTo>
                  <a:lnTo>
                    <a:pt x="3241" y="2623"/>
                  </a:lnTo>
                  <a:lnTo>
                    <a:pt x="2814" y="3040"/>
                  </a:lnTo>
                  <a:lnTo>
                    <a:pt x="2363" y="3534"/>
                  </a:lnTo>
                  <a:lnTo>
                    <a:pt x="1900" y="4120"/>
                  </a:lnTo>
                  <a:lnTo>
                    <a:pt x="1434" y="4830"/>
                  </a:lnTo>
                  <a:lnTo>
                    <a:pt x="990" y="5648"/>
                  </a:lnTo>
                  <a:lnTo>
                    <a:pt x="594" y="6590"/>
                  </a:lnTo>
                  <a:lnTo>
                    <a:pt x="276" y="7654"/>
                  </a:lnTo>
                  <a:lnTo>
                    <a:pt x="69" y="8796"/>
                  </a:lnTo>
                  <a:lnTo>
                    <a:pt x="0" y="9985"/>
                  </a:lnTo>
                  <a:lnTo>
                    <a:pt x="0" y="10000"/>
                  </a:lnTo>
                  <a:lnTo>
                    <a:pt x="69" y="11188"/>
                  </a:lnTo>
                  <a:lnTo>
                    <a:pt x="276" y="12330"/>
                  </a:lnTo>
                  <a:lnTo>
                    <a:pt x="594" y="13395"/>
                  </a:lnTo>
                  <a:lnTo>
                    <a:pt x="990" y="14336"/>
                  </a:lnTo>
                  <a:lnTo>
                    <a:pt x="1434" y="15154"/>
                  </a:lnTo>
                  <a:lnTo>
                    <a:pt x="1900" y="15864"/>
                  </a:lnTo>
                  <a:lnTo>
                    <a:pt x="2363" y="16451"/>
                  </a:lnTo>
                  <a:lnTo>
                    <a:pt x="2814" y="16944"/>
                  </a:lnTo>
                  <a:lnTo>
                    <a:pt x="3241" y="17361"/>
                  </a:lnTo>
                  <a:lnTo>
                    <a:pt x="3642" y="17716"/>
                  </a:lnTo>
                  <a:lnTo>
                    <a:pt x="4014" y="18009"/>
                  </a:lnTo>
                  <a:lnTo>
                    <a:pt x="4359" y="18256"/>
                  </a:lnTo>
                  <a:lnTo>
                    <a:pt x="4675" y="18457"/>
                  </a:lnTo>
                  <a:lnTo>
                    <a:pt x="4966" y="18642"/>
                  </a:lnTo>
                  <a:lnTo>
                    <a:pt x="5235" y="18781"/>
                  </a:lnTo>
                  <a:lnTo>
                    <a:pt x="5482" y="18920"/>
                  </a:lnTo>
                  <a:lnTo>
                    <a:pt x="5710" y="19028"/>
                  </a:lnTo>
                  <a:lnTo>
                    <a:pt x="5921" y="19120"/>
                  </a:lnTo>
                  <a:lnTo>
                    <a:pt x="6113" y="19213"/>
                  </a:lnTo>
                  <a:lnTo>
                    <a:pt x="6295" y="19275"/>
                  </a:lnTo>
                  <a:lnTo>
                    <a:pt x="6463" y="19352"/>
                  </a:lnTo>
                  <a:lnTo>
                    <a:pt x="6617" y="19398"/>
                  </a:lnTo>
                  <a:lnTo>
                    <a:pt x="6763" y="19460"/>
                  </a:lnTo>
                  <a:lnTo>
                    <a:pt x="6900" y="19506"/>
                  </a:lnTo>
                  <a:lnTo>
                    <a:pt x="7027" y="19537"/>
                  </a:lnTo>
                  <a:lnTo>
                    <a:pt x="7146" y="19583"/>
                  </a:lnTo>
                  <a:lnTo>
                    <a:pt x="7258" y="19614"/>
                  </a:lnTo>
                  <a:lnTo>
                    <a:pt x="7366" y="19645"/>
                  </a:lnTo>
                  <a:lnTo>
                    <a:pt x="7466" y="19660"/>
                  </a:lnTo>
                  <a:lnTo>
                    <a:pt x="7560" y="19691"/>
                  </a:lnTo>
                  <a:lnTo>
                    <a:pt x="7650" y="19707"/>
                  </a:lnTo>
                  <a:lnTo>
                    <a:pt x="7735" y="19738"/>
                  </a:lnTo>
                  <a:lnTo>
                    <a:pt x="7818" y="19753"/>
                  </a:lnTo>
                  <a:lnTo>
                    <a:pt x="7894" y="19769"/>
                  </a:lnTo>
                  <a:lnTo>
                    <a:pt x="7968" y="19784"/>
                  </a:lnTo>
                  <a:lnTo>
                    <a:pt x="8040" y="19799"/>
                  </a:lnTo>
                  <a:lnTo>
                    <a:pt x="8107" y="19815"/>
                  </a:lnTo>
                  <a:lnTo>
                    <a:pt x="8172" y="19830"/>
                  </a:lnTo>
                  <a:lnTo>
                    <a:pt x="8235" y="19830"/>
                  </a:lnTo>
                  <a:lnTo>
                    <a:pt x="8295" y="19846"/>
                  </a:lnTo>
                  <a:lnTo>
                    <a:pt x="8351" y="19861"/>
                  </a:lnTo>
                  <a:lnTo>
                    <a:pt x="8407" y="19861"/>
                  </a:lnTo>
                  <a:lnTo>
                    <a:pt x="8461" y="19877"/>
                  </a:lnTo>
                  <a:lnTo>
                    <a:pt x="8513" y="19877"/>
                  </a:lnTo>
                  <a:lnTo>
                    <a:pt x="8562" y="19892"/>
                  </a:lnTo>
                  <a:lnTo>
                    <a:pt x="8611" y="19892"/>
                  </a:lnTo>
                  <a:lnTo>
                    <a:pt x="8658" y="19907"/>
                  </a:lnTo>
                  <a:lnTo>
                    <a:pt x="8703" y="19907"/>
                  </a:lnTo>
                  <a:lnTo>
                    <a:pt x="8748" y="19907"/>
                  </a:lnTo>
                  <a:lnTo>
                    <a:pt x="8790" y="19923"/>
                  </a:lnTo>
                  <a:lnTo>
                    <a:pt x="8831" y="19923"/>
                  </a:lnTo>
                  <a:lnTo>
                    <a:pt x="8871" y="19923"/>
                  </a:lnTo>
                  <a:lnTo>
                    <a:pt x="8911" y="19938"/>
                  </a:lnTo>
                  <a:lnTo>
                    <a:pt x="8949" y="19938"/>
                  </a:lnTo>
                  <a:lnTo>
                    <a:pt x="8987" y="19938"/>
                  </a:lnTo>
                  <a:lnTo>
                    <a:pt x="9023" y="19938"/>
                  </a:lnTo>
                  <a:lnTo>
                    <a:pt x="9061" y="19954"/>
                  </a:lnTo>
                  <a:lnTo>
                    <a:pt x="9095" y="19954"/>
                  </a:lnTo>
                  <a:lnTo>
                    <a:pt x="9131" y="19954"/>
                  </a:lnTo>
                  <a:lnTo>
                    <a:pt x="9164" y="19954"/>
                  </a:lnTo>
                  <a:lnTo>
                    <a:pt x="9196" y="19954"/>
                  </a:lnTo>
                  <a:lnTo>
                    <a:pt x="9229" y="19969"/>
                  </a:lnTo>
                  <a:lnTo>
                    <a:pt x="9261" y="19969"/>
                  </a:lnTo>
                  <a:lnTo>
                    <a:pt x="9292" y="19969"/>
                  </a:lnTo>
                  <a:lnTo>
                    <a:pt x="9323" y="19969"/>
                  </a:lnTo>
                  <a:lnTo>
                    <a:pt x="9355" y="19969"/>
                  </a:lnTo>
                  <a:lnTo>
                    <a:pt x="9384" y="19969"/>
                  </a:lnTo>
                  <a:lnTo>
                    <a:pt x="9413" y="19969"/>
                  </a:lnTo>
                  <a:lnTo>
                    <a:pt x="9442" y="19969"/>
                  </a:lnTo>
                  <a:lnTo>
                    <a:pt x="9471" y="19985"/>
                  </a:lnTo>
                  <a:lnTo>
                    <a:pt x="9500" y="19985"/>
                  </a:lnTo>
                  <a:lnTo>
                    <a:pt x="9527" y="19985"/>
                  </a:lnTo>
                  <a:lnTo>
                    <a:pt x="9556" y="19985"/>
                  </a:lnTo>
                  <a:lnTo>
                    <a:pt x="9583" y="19985"/>
                  </a:lnTo>
                  <a:lnTo>
                    <a:pt x="9610" y="19985"/>
                  </a:lnTo>
                  <a:lnTo>
                    <a:pt x="9637" y="19985"/>
                  </a:lnTo>
                  <a:lnTo>
                    <a:pt x="9664" y="19985"/>
                  </a:lnTo>
                  <a:lnTo>
                    <a:pt x="9691" y="19985"/>
                  </a:lnTo>
                  <a:lnTo>
                    <a:pt x="9718" y="19985"/>
                  </a:lnTo>
                  <a:lnTo>
                    <a:pt x="9742" y="19985"/>
                  </a:lnTo>
                  <a:lnTo>
                    <a:pt x="9769" y="19985"/>
                  </a:lnTo>
                  <a:lnTo>
                    <a:pt x="9794" y="19985"/>
                  </a:lnTo>
                  <a:lnTo>
                    <a:pt x="9821" y="19985"/>
                  </a:lnTo>
                  <a:lnTo>
                    <a:pt x="9845" y="19985"/>
                  </a:lnTo>
                  <a:lnTo>
                    <a:pt x="9872" y="19985"/>
                  </a:lnTo>
                  <a:lnTo>
                    <a:pt x="9897" y="19985"/>
                  </a:lnTo>
                  <a:lnTo>
                    <a:pt x="9924" y="19985"/>
                  </a:lnTo>
                  <a:lnTo>
                    <a:pt x="9948" y="19985"/>
                  </a:lnTo>
                  <a:lnTo>
                    <a:pt x="9973" y="19985"/>
                  </a:lnTo>
                  <a:lnTo>
                    <a:pt x="10000" y="20000"/>
                  </a:lnTo>
                  <a:lnTo>
                    <a:pt x="10025" y="19985"/>
                  </a:lnTo>
                  <a:lnTo>
                    <a:pt x="10049" y="19985"/>
                  </a:lnTo>
                  <a:lnTo>
                    <a:pt x="10074" y="19985"/>
                  </a:lnTo>
                  <a:lnTo>
                    <a:pt x="10101" y="19985"/>
                  </a:lnTo>
                  <a:lnTo>
                    <a:pt x="10125" y="19985"/>
                  </a:lnTo>
                  <a:lnTo>
                    <a:pt x="10152" y="19985"/>
                  </a:lnTo>
                  <a:lnTo>
                    <a:pt x="10177" y="19985"/>
                  </a:lnTo>
                  <a:lnTo>
                    <a:pt x="10204" y="19985"/>
                  </a:lnTo>
                  <a:lnTo>
                    <a:pt x="10228" y="19985"/>
                  </a:lnTo>
                  <a:lnTo>
                    <a:pt x="10255" y="19985"/>
                  </a:lnTo>
                  <a:lnTo>
                    <a:pt x="10280" y="19985"/>
                  </a:lnTo>
                  <a:lnTo>
                    <a:pt x="10307" y="19985"/>
                  </a:lnTo>
                  <a:lnTo>
                    <a:pt x="10334" y="19985"/>
                  </a:lnTo>
                  <a:lnTo>
                    <a:pt x="10361" y="19985"/>
                  </a:lnTo>
                  <a:lnTo>
                    <a:pt x="10388" y="19985"/>
                  </a:lnTo>
                  <a:lnTo>
                    <a:pt x="10414" y="19985"/>
                  </a:lnTo>
                  <a:lnTo>
                    <a:pt x="10441" y="19985"/>
                  </a:lnTo>
                  <a:lnTo>
                    <a:pt x="10470" y="19985"/>
                  </a:lnTo>
                  <a:lnTo>
                    <a:pt x="10497" y="19985"/>
                  </a:lnTo>
                  <a:lnTo>
                    <a:pt x="10526" y="19985"/>
                  </a:lnTo>
                  <a:lnTo>
                    <a:pt x="10556" y="19969"/>
                  </a:lnTo>
                  <a:lnTo>
                    <a:pt x="10585" y="19969"/>
                  </a:lnTo>
                  <a:lnTo>
                    <a:pt x="10614" y="19969"/>
                  </a:lnTo>
                  <a:lnTo>
                    <a:pt x="10643" y="19969"/>
                  </a:lnTo>
                  <a:lnTo>
                    <a:pt x="10674" y="19969"/>
                  </a:lnTo>
                  <a:lnTo>
                    <a:pt x="10706" y="19969"/>
                  </a:lnTo>
                  <a:lnTo>
                    <a:pt x="10737" y="19969"/>
                  </a:lnTo>
                  <a:lnTo>
                    <a:pt x="10768" y="19969"/>
                  </a:lnTo>
                  <a:lnTo>
                    <a:pt x="10802" y="19954"/>
                  </a:lnTo>
                  <a:lnTo>
                    <a:pt x="10833" y="19954"/>
                  </a:lnTo>
                  <a:lnTo>
                    <a:pt x="10867" y="19954"/>
                  </a:lnTo>
                  <a:lnTo>
                    <a:pt x="10903" y="19954"/>
                  </a:lnTo>
                  <a:lnTo>
                    <a:pt x="10936" y="19954"/>
                  </a:lnTo>
                  <a:lnTo>
                    <a:pt x="10974" y="19938"/>
                  </a:lnTo>
                  <a:lnTo>
                    <a:pt x="11010" y="19938"/>
                  </a:lnTo>
                  <a:lnTo>
                    <a:pt x="11048" y="19938"/>
                  </a:lnTo>
                  <a:lnTo>
                    <a:pt x="11086" y="19938"/>
                  </a:lnTo>
                  <a:lnTo>
                    <a:pt x="11127" y="19923"/>
                  </a:lnTo>
                  <a:lnTo>
                    <a:pt x="11167" y="19923"/>
                  </a:lnTo>
                  <a:lnTo>
                    <a:pt x="11207" y="19923"/>
                  </a:lnTo>
                  <a:lnTo>
                    <a:pt x="11250" y="19907"/>
                  </a:lnTo>
                  <a:lnTo>
                    <a:pt x="11295" y="19907"/>
                  </a:lnTo>
                  <a:lnTo>
                    <a:pt x="11340" y="19907"/>
                  </a:lnTo>
                  <a:lnTo>
                    <a:pt x="11387" y="19892"/>
                  </a:lnTo>
                  <a:lnTo>
                    <a:pt x="11436" y="19892"/>
                  </a:lnTo>
                  <a:lnTo>
                    <a:pt x="11485" y="19877"/>
                  </a:lnTo>
                  <a:lnTo>
                    <a:pt x="11537" y="19877"/>
                  </a:lnTo>
                  <a:lnTo>
                    <a:pt x="11591" y="19861"/>
                  </a:lnTo>
                  <a:lnTo>
                    <a:pt x="11647" y="19861"/>
                  </a:lnTo>
                  <a:lnTo>
                    <a:pt x="11703" y="19846"/>
                  </a:lnTo>
                  <a:lnTo>
                    <a:pt x="11763" y="19830"/>
                  </a:lnTo>
                  <a:lnTo>
                    <a:pt x="11826" y="19830"/>
                  </a:lnTo>
                  <a:lnTo>
                    <a:pt x="11891" y="19815"/>
                  </a:lnTo>
                  <a:lnTo>
                    <a:pt x="11958" y="19799"/>
                  </a:lnTo>
                  <a:lnTo>
                    <a:pt x="12030" y="19784"/>
                  </a:lnTo>
                  <a:lnTo>
                    <a:pt x="12103" y="19769"/>
                  </a:lnTo>
                  <a:lnTo>
                    <a:pt x="12180" y="19753"/>
                  </a:lnTo>
                  <a:lnTo>
                    <a:pt x="12263" y="19738"/>
                  </a:lnTo>
                  <a:lnTo>
                    <a:pt x="12348" y="19707"/>
                  </a:lnTo>
                  <a:lnTo>
                    <a:pt x="12437" y="19691"/>
                  </a:lnTo>
                  <a:lnTo>
                    <a:pt x="12531" y="19660"/>
                  </a:lnTo>
                  <a:lnTo>
                    <a:pt x="12632" y="19645"/>
                  </a:lnTo>
                  <a:lnTo>
                    <a:pt x="12740" y="19614"/>
                  </a:lnTo>
                  <a:lnTo>
                    <a:pt x="12852" y="19583"/>
                  </a:lnTo>
                  <a:lnTo>
                    <a:pt x="12970" y="19537"/>
                  </a:lnTo>
                  <a:lnTo>
                    <a:pt x="13098" y="19506"/>
                  </a:lnTo>
                  <a:lnTo>
                    <a:pt x="13235" y="19460"/>
                  </a:lnTo>
                  <a:lnTo>
                    <a:pt x="13380" y="19398"/>
                  </a:lnTo>
                  <a:lnTo>
                    <a:pt x="13535" y="19352"/>
                  </a:lnTo>
                  <a:lnTo>
                    <a:pt x="13703" y="19275"/>
                  </a:lnTo>
                  <a:lnTo>
                    <a:pt x="13884" y="19213"/>
                  </a:lnTo>
                  <a:lnTo>
                    <a:pt x="14077" y="19120"/>
                  </a:lnTo>
                  <a:lnTo>
                    <a:pt x="14288" y="19028"/>
                  </a:lnTo>
                  <a:lnTo>
                    <a:pt x="14516" y="18920"/>
                  </a:lnTo>
                  <a:lnTo>
                    <a:pt x="14763" y="18781"/>
                  </a:lnTo>
                  <a:lnTo>
                    <a:pt x="15031" y="18642"/>
                  </a:lnTo>
                  <a:lnTo>
                    <a:pt x="15323" y="18457"/>
                  </a:lnTo>
                  <a:lnTo>
                    <a:pt x="15638" y="18256"/>
                  </a:lnTo>
                  <a:lnTo>
                    <a:pt x="15983" y="18009"/>
                  </a:lnTo>
                  <a:lnTo>
                    <a:pt x="16355" y="17716"/>
                  </a:lnTo>
                  <a:lnTo>
                    <a:pt x="16756" y="17361"/>
                  </a:lnTo>
                  <a:lnTo>
                    <a:pt x="17184" y="16944"/>
                  </a:lnTo>
                  <a:lnTo>
                    <a:pt x="17634" y="16451"/>
                  </a:lnTo>
                  <a:lnTo>
                    <a:pt x="18098" y="15864"/>
                  </a:lnTo>
                  <a:lnTo>
                    <a:pt x="18564" y="15154"/>
                  </a:lnTo>
                  <a:lnTo>
                    <a:pt x="19008" y="14336"/>
                  </a:lnTo>
                  <a:lnTo>
                    <a:pt x="19404" y="13395"/>
                  </a:lnTo>
                  <a:lnTo>
                    <a:pt x="19722" y="12330"/>
                  </a:lnTo>
                  <a:lnTo>
                    <a:pt x="19928" y="11188"/>
                  </a:lnTo>
                  <a:lnTo>
                    <a:pt x="19998" y="10000"/>
                  </a:lnTo>
                  <a:lnTo>
                    <a:pt x="20000" y="10000"/>
                  </a:lnTo>
                  <a:lnTo>
                    <a:pt x="19928" y="8796"/>
                  </a:lnTo>
                  <a:lnTo>
                    <a:pt x="19722" y="7654"/>
                  </a:lnTo>
                  <a:lnTo>
                    <a:pt x="19404" y="6590"/>
                  </a:lnTo>
                  <a:lnTo>
                    <a:pt x="19008" y="5648"/>
                  </a:lnTo>
                  <a:lnTo>
                    <a:pt x="18564" y="4830"/>
                  </a:lnTo>
                  <a:lnTo>
                    <a:pt x="18098" y="4120"/>
                  </a:lnTo>
                  <a:lnTo>
                    <a:pt x="17634" y="3534"/>
                  </a:lnTo>
                  <a:lnTo>
                    <a:pt x="17184" y="3040"/>
                  </a:lnTo>
                  <a:lnTo>
                    <a:pt x="16756" y="2623"/>
                  </a:lnTo>
                  <a:lnTo>
                    <a:pt x="16355" y="2269"/>
                  </a:lnTo>
                  <a:lnTo>
                    <a:pt x="15983" y="1975"/>
                  </a:lnTo>
                  <a:lnTo>
                    <a:pt x="15638" y="1728"/>
                  </a:lnTo>
                  <a:lnTo>
                    <a:pt x="15323" y="1528"/>
                  </a:lnTo>
                  <a:lnTo>
                    <a:pt x="15031" y="1343"/>
                  </a:lnTo>
                  <a:lnTo>
                    <a:pt x="14763" y="1204"/>
                  </a:lnTo>
                  <a:lnTo>
                    <a:pt x="14516" y="1065"/>
                  </a:lnTo>
                  <a:lnTo>
                    <a:pt x="14288" y="957"/>
                  </a:lnTo>
                  <a:lnTo>
                    <a:pt x="14077" y="864"/>
                  </a:lnTo>
                  <a:lnTo>
                    <a:pt x="13884" y="772"/>
                  </a:lnTo>
                  <a:lnTo>
                    <a:pt x="13703" y="710"/>
                  </a:lnTo>
                  <a:lnTo>
                    <a:pt x="13535" y="633"/>
                  </a:lnTo>
                  <a:lnTo>
                    <a:pt x="13380" y="586"/>
                  </a:lnTo>
                  <a:lnTo>
                    <a:pt x="13235" y="525"/>
                  </a:lnTo>
                  <a:lnTo>
                    <a:pt x="13098" y="478"/>
                  </a:lnTo>
                  <a:lnTo>
                    <a:pt x="12970" y="448"/>
                  </a:lnTo>
                  <a:lnTo>
                    <a:pt x="12852" y="401"/>
                  </a:lnTo>
                  <a:lnTo>
                    <a:pt x="12740" y="370"/>
                  </a:lnTo>
                  <a:lnTo>
                    <a:pt x="12632" y="340"/>
                  </a:lnTo>
                  <a:lnTo>
                    <a:pt x="12531" y="324"/>
                  </a:lnTo>
                  <a:lnTo>
                    <a:pt x="12437" y="293"/>
                  </a:lnTo>
                  <a:lnTo>
                    <a:pt x="12348" y="278"/>
                  </a:lnTo>
                  <a:lnTo>
                    <a:pt x="12263" y="247"/>
                  </a:lnTo>
                  <a:lnTo>
                    <a:pt x="12180" y="231"/>
                  </a:lnTo>
                  <a:lnTo>
                    <a:pt x="12103" y="216"/>
                  </a:lnTo>
                  <a:lnTo>
                    <a:pt x="12030" y="201"/>
                  </a:lnTo>
                  <a:lnTo>
                    <a:pt x="11958" y="185"/>
                  </a:lnTo>
                  <a:lnTo>
                    <a:pt x="11891" y="170"/>
                  </a:lnTo>
                  <a:lnTo>
                    <a:pt x="11826" y="154"/>
                  </a:lnTo>
                  <a:lnTo>
                    <a:pt x="11763" y="154"/>
                  </a:lnTo>
                  <a:lnTo>
                    <a:pt x="11703" y="139"/>
                  </a:lnTo>
                  <a:lnTo>
                    <a:pt x="11647" y="123"/>
                  </a:lnTo>
                  <a:lnTo>
                    <a:pt x="11591" y="123"/>
                  </a:lnTo>
                  <a:lnTo>
                    <a:pt x="11537" y="108"/>
                  </a:lnTo>
                  <a:lnTo>
                    <a:pt x="11485" y="108"/>
                  </a:lnTo>
                  <a:lnTo>
                    <a:pt x="11436" y="93"/>
                  </a:lnTo>
                  <a:lnTo>
                    <a:pt x="11387" y="93"/>
                  </a:lnTo>
                  <a:lnTo>
                    <a:pt x="11340" y="77"/>
                  </a:lnTo>
                  <a:lnTo>
                    <a:pt x="11295" y="77"/>
                  </a:lnTo>
                  <a:lnTo>
                    <a:pt x="11250" y="77"/>
                  </a:lnTo>
                  <a:lnTo>
                    <a:pt x="11207" y="62"/>
                  </a:lnTo>
                  <a:lnTo>
                    <a:pt x="11167" y="62"/>
                  </a:lnTo>
                  <a:lnTo>
                    <a:pt x="11127" y="62"/>
                  </a:lnTo>
                  <a:lnTo>
                    <a:pt x="11086" y="46"/>
                  </a:lnTo>
                  <a:lnTo>
                    <a:pt x="11048" y="46"/>
                  </a:lnTo>
                  <a:lnTo>
                    <a:pt x="11010" y="46"/>
                  </a:lnTo>
                  <a:lnTo>
                    <a:pt x="10974" y="46"/>
                  </a:lnTo>
                  <a:lnTo>
                    <a:pt x="10936" y="31"/>
                  </a:lnTo>
                  <a:lnTo>
                    <a:pt x="10903" y="31"/>
                  </a:lnTo>
                  <a:lnTo>
                    <a:pt x="10867" y="31"/>
                  </a:lnTo>
                  <a:lnTo>
                    <a:pt x="10833" y="31"/>
                  </a:lnTo>
                  <a:lnTo>
                    <a:pt x="10802" y="31"/>
                  </a:lnTo>
                  <a:lnTo>
                    <a:pt x="10768" y="15"/>
                  </a:lnTo>
                  <a:lnTo>
                    <a:pt x="10737" y="15"/>
                  </a:lnTo>
                  <a:lnTo>
                    <a:pt x="10706" y="15"/>
                  </a:lnTo>
                  <a:lnTo>
                    <a:pt x="10674" y="15"/>
                  </a:lnTo>
                  <a:lnTo>
                    <a:pt x="10643" y="15"/>
                  </a:lnTo>
                  <a:lnTo>
                    <a:pt x="10614" y="15"/>
                  </a:lnTo>
                  <a:lnTo>
                    <a:pt x="10585" y="15"/>
                  </a:lnTo>
                  <a:lnTo>
                    <a:pt x="10556" y="15"/>
                  </a:lnTo>
                  <a:lnTo>
                    <a:pt x="10526" y="0"/>
                  </a:lnTo>
                  <a:lnTo>
                    <a:pt x="10497" y="0"/>
                  </a:lnTo>
                  <a:lnTo>
                    <a:pt x="10470" y="0"/>
                  </a:lnTo>
                  <a:lnTo>
                    <a:pt x="10441" y="0"/>
                  </a:lnTo>
                  <a:lnTo>
                    <a:pt x="10414" y="0"/>
                  </a:lnTo>
                  <a:lnTo>
                    <a:pt x="10388" y="0"/>
                  </a:lnTo>
                  <a:lnTo>
                    <a:pt x="10361" y="0"/>
                  </a:lnTo>
                  <a:lnTo>
                    <a:pt x="10334" y="0"/>
                  </a:lnTo>
                  <a:lnTo>
                    <a:pt x="10307" y="0"/>
                  </a:lnTo>
                  <a:lnTo>
                    <a:pt x="10280" y="0"/>
                  </a:lnTo>
                  <a:lnTo>
                    <a:pt x="10255" y="0"/>
                  </a:lnTo>
                  <a:lnTo>
                    <a:pt x="10228" y="0"/>
                  </a:lnTo>
                  <a:lnTo>
                    <a:pt x="10204" y="0"/>
                  </a:lnTo>
                  <a:lnTo>
                    <a:pt x="10177" y="0"/>
                  </a:lnTo>
                  <a:lnTo>
                    <a:pt x="10152" y="0"/>
                  </a:lnTo>
                  <a:lnTo>
                    <a:pt x="10125" y="0"/>
                  </a:lnTo>
                  <a:lnTo>
                    <a:pt x="10101" y="0"/>
                  </a:lnTo>
                  <a:lnTo>
                    <a:pt x="10074" y="0"/>
                  </a:lnTo>
                  <a:lnTo>
                    <a:pt x="10049" y="0"/>
                  </a:lnTo>
                  <a:lnTo>
                    <a:pt x="10025" y="0"/>
                  </a:lnTo>
                  <a:lnTo>
                    <a:pt x="10000" y="0"/>
                  </a:lnTo>
                </a:path>
              </a:pathLst>
            </a:custGeom>
            <a:solidFill>
              <a:srgbClr val="FFFFFF"/>
            </a:solidFill>
            <a:ln w="28575" cap="flat">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3203994" y="2985758"/>
              <a:ext cx="5028243" cy="815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2860" tIns="22860" rIns="22860" bIns="22860" numCol="1" anchor="t" anchorCtr="0" compatLnSpc="1">
              <a:prstTxWarp prst="textNoShape">
                <a:avLst/>
              </a:prstTxWarp>
            </a:bodyPr>
            <a:lstStyle/>
            <a:p>
              <a:pPr marL="0" marR="5715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rPr>
                <a:t>CAUSES OF </a:t>
              </a:r>
            </a:p>
            <a:p>
              <a:pPr marL="0" marR="5715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rPr>
                <a:t>WORLD WAR I</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grpSp>
      <p:grpSp>
        <p:nvGrpSpPr>
          <p:cNvPr id="20" name="Group 34"/>
          <p:cNvGrpSpPr>
            <a:grpSpLocks/>
          </p:cNvGrpSpPr>
          <p:nvPr/>
        </p:nvGrpSpPr>
        <p:grpSpPr bwMode="auto">
          <a:xfrm>
            <a:off x="7471070" y="3841973"/>
            <a:ext cx="3382963" cy="457200"/>
            <a:chOff x="0" y="0"/>
            <a:chExt cx="20000" cy="20000"/>
          </a:xfrm>
        </p:grpSpPr>
        <p:sp>
          <p:nvSpPr>
            <p:cNvPr id="21" name="Freeform 36"/>
            <p:cNvSpPr>
              <a:spLocks/>
            </p:cNvSpPr>
            <p:nvPr/>
          </p:nvSpPr>
          <p:spPr bwMode="auto">
            <a:xfrm>
              <a:off x="0" y="0"/>
              <a:ext cx="20000" cy="20000"/>
            </a:xfrm>
            <a:custGeom>
              <a:avLst/>
              <a:gdLst>
                <a:gd name="T0" fmla="*/ 0 w 20000"/>
                <a:gd name="T1" fmla="*/ 0 h 20000"/>
                <a:gd name="T2" fmla="*/ 0 w 20000"/>
                <a:gd name="T3" fmla="*/ 20000 h 20000"/>
                <a:gd name="T4" fmla="*/ 20000 w 20000"/>
                <a:gd name="T5" fmla="*/ 20000 h 20000"/>
                <a:gd name="T6" fmla="*/ 20000 w 20000"/>
                <a:gd name="T7" fmla="*/ 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0" y="20000"/>
                  </a:lnTo>
                  <a:lnTo>
                    <a:pt x="20000" y="20000"/>
                  </a:lnTo>
                  <a:lnTo>
                    <a:pt x="20000" y="0"/>
                  </a:lnTo>
                  <a:lnTo>
                    <a:pt x="0" y="0"/>
                  </a:lnTo>
                </a:path>
              </a:pathLst>
            </a:custGeom>
            <a:solidFill>
              <a:srgbClr val="FFFFFF"/>
            </a:solidFill>
            <a:ln w="38100">
              <a:solidFill>
                <a:srgbClr val="3333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35"/>
            <p:cNvSpPr>
              <a:spLocks noChangeArrowheads="1"/>
            </p:cNvSpPr>
            <p:nvPr/>
          </p:nvSpPr>
          <p:spPr bwMode="auto">
            <a:xfrm>
              <a:off x="0" y="0"/>
              <a:ext cx="20000" cy="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33333"/>
                  </a:solidFill>
                  <a:miter lim="800000"/>
                  <a:headEnd/>
                  <a:tailEnd/>
                </a14:hiddenLine>
              </a:ext>
            </a:extLst>
          </p:spPr>
          <p:txBody>
            <a:bodyPr vert="horz" wrap="square" lIns="22860" tIns="22860" rIns="22860" bIns="2286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Alliances</a:t>
              </a: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pSp>
      <p:sp>
        <p:nvSpPr>
          <p:cNvPr id="40" name="Rectangle 32"/>
          <p:cNvSpPr>
            <a:spLocks noChangeArrowheads="1"/>
          </p:cNvSpPr>
          <p:nvPr/>
        </p:nvSpPr>
        <p:spPr bwMode="auto">
          <a:xfrm>
            <a:off x="6440276" y="246890"/>
            <a:ext cx="5446923" cy="306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22860" tIns="22860" rIns="22860" bIns="22860" numCol="1" anchor="t"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Agreements among nations to aid each other if attacked</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Russian agreements with smaller Slavic nations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Emergence of allies</a:t>
            </a:r>
            <a:endParaRPr lang="en-US" altLang="en-US" sz="2400"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Emergence of Central Powers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41" name="Group 20"/>
          <p:cNvGrpSpPr>
            <a:grpSpLocks/>
          </p:cNvGrpSpPr>
          <p:nvPr/>
        </p:nvGrpSpPr>
        <p:grpSpPr bwMode="auto">
          <a:xfrm>
            <a:off x="1405273" y="3841973"/>
            <a:ext cx="3565525" cy="457200"/>
            <a:chOff x="0" y="0"/>
            <a:chExt cx="20000" cy="20000"/>
          </a:xfrm>
        </p:grpSpPr>
        <p:sp>
          <p:nvSpPr>
            <p:cNvPr id="42" name="Freeform 22"/>
            <p:cNvSpPr>
              <a:spLocks/>
            </p:cNvSpPr>
            <p:nvPr/>
          </p:nvSpPr>
          <p:spPr bwMode="auto">
            <a:xfrm>
              <a:off x="0" y="0"/>
              <a:ext cx="20000" cy="20000"/>
            </a:xfrm>
            <a:custGeom>
              <a:avLst/>
              <a:gdLst>
                <a:gd name="T0" fmla="*/ 0 w 20000"/>
                <a:gd name="T1" fmla="*/ 0 h 20000"/>
                <a:gd name="T2" fmla="*/ 0 w 20000"/>
                <a:gd name="T3" fmla="*/ 20000 h 20000"/>
                <a:gd name="T4" fmla="*/ 20000 w 20000"/>
                <a:gd name="T5" fmla="*/ 20000 h 20000"/>
                <a:gd name="T6" fmla="*/ 20000 w 20000"/>
                <a:gd name="T7" fmla="*/ 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0" y="20000"/>
                  </a:lnTo>
                  <a:lnTo>
                    <a:pt x="20000" y="20000"/>
                  </a:lnTo>
                  <a:lnTo>
                    <a:pt x="20000" y="0"/>
                  </a:lnTo>
                  <a:lnTo>
                    <a:pt x="0" y="0"/>
                  </a:lnTo>
                </a:path>
              </a:pathLst>
            </a:custGeom>
            <a:solidFill>
              <a:srgbClr val="FFFFFF"/>
            </a:solidFill>
            <a:ln w="38100">
              <a:solidFill>
                <a:srgbClr val="3333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21"/>
            <p:cNvSpPr>
              <a:spLocks noChangeArrowheads="1"/>
            </p:cNvSpPr>
            <p:nvPr/>
          </p:nvSpPr>
          <p:spPr bwMode="auto">
            <a:xfrm>
              <a:off x="0" y="0"/>
              <a:ext cx="20000" cy="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33333"/>
                  </a:solidFill>
                  <a:miter lim="800000"/>
                  <a:headEnd/>
                  <a:tailEnd/>
                </a14:hiddenLine>
              </a:ext>
            </a:extLst>
          </p:spPr>
          <p:txBody>
            <a:bodyPr vert="horz" wrap="square" lIns="22860" tIns="22860" rIns="22860" bIns="2286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Militarism</a:t>
              </a:r>
              <a:endParaRPr kumimoji="0" lang="en-US" altLang="en-US" sz="2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45" name="Rectangle 4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6" name="Rectangle 52"/>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Freeform 33"/>
          <p:cNvSpPr>
            <a:spLocks/>
          </p:cNvSpPr>
          <p:nvPr/>
        </p:nvSpPr>
        <p:spPr bwMode="auto">
          <a:xfrm>
            <a:off x="290640" y="173058"/>
            <a:ext cx="5794793" cy="3475038"/>
          </a:xfrm>
          <a:custGeom>
            <a:avLst/>
            <a:gdLst>
              <a:gd name="T0" fmla="*/ 0 w 20000"/>
              <a:gd name="T1" fmla="*/ 0 h 20000"/>
              <a:gd name="T2" fmla="*/ 0 w 20000"/>
              <a:gd name="T3" fmla="*/ 20000 h 20000"/>
              <a:gd name="T4" fmla="*/ 20000 w 20000"/>
              <a:gd name="T5" fmla="*/ 20000 h 20000"/>
              <a:gd name="T6" fmla="*/ 20000 w 20000"/>
              <a:gd name="T7" fmla="*/ 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0" y="20000"/>
                </a:lnTo>
                <a:lnTo>
                  <a:pt x="20000" y="20000"/>
                </a:lnTo>
                <a:lnTo>
                  <a:pt x="20000" y="0"/>
                </a:lnTo>
                <a:lnTo>
                  <a:pt x="0" y="0"/>
                </a:lnTo>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9"/>
          <p:cNvSpPr/>
          <p:nvPr/>
        </p:nvSpPr>
        <p:spPr>
          <a:xfrm>
            <a:off x="344276" y="253384"/>
            <a:ext cx="6096000" cy="2308324"/>
          </a:xfrm>
          <a:prstGeom prst="rect">
            <a:avLst/>
          </a:prstGeom>
        </p:spPr>
        <p:txBody>
          <a:bodyPr>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Military </a:t>
            </a:r>
            <a:r>
              <a:rPr lang="en-US" sz="2400" dirty="0">
                <a:latin typeface="Arial" panose="020B0604020202020204" pitchFamily="34" charset="0"/>
                <a:cs typeface="Arial" panose="020B0604020202020204" pitchFamily="34" charset="0"/>
              </a:rPr>
              <a:t>power seen as symbol of national </a:t>
            </a:r>
            <a:r>
              <a:rPr lang="en-US" sz="2400" dirty="0" smtClean="0">
                <a:latin typeface="Arial" panose="020B0604020202020204" pitchFamily="34" charset="0"/>
                <a:cs typeface="Arial" panose="020B0604020202020204" pitchFamily="34" charset="0"/>
              </a:rPr>
              <a:t>prestige</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Glorification </a:t>
            </a:r>
            <a:r>
              <a:rPr lang="en-US" sz="2400" dirty="0">
                <a:latin typeface="Arial" panose="020B0604020202020204" pitchFamily="34" charset="0"/>
                <a:cs typeface="Arial" panose="020B0604020202020204" pitchFamily="34" charset="0"/>
              </a:rPr>
              <a:t>of war by all powers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Arms </a:t>
            </a:r>
            <a:r>
              <a:rPr lang="en-US" sz="2400" dirty="0">
                <a:latin typeface="Arial" panose="020B0604020202020204" pitchFamily="34" charset="0"/>
                <a:cs typeface="Arial" panose="020B0604020202020204" pitchFamily="34" charset="0"/>
              </a:rPr>
              <a:t>race among great powers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Influential </a:t>
            </a:r>
            <a:r>
              <a:rPr lang="en-US" sz="2400" dirty="0">
                <a:latin typeface="Arial" panose="020B0604020202020204" pitchFamily="34" charset="0"/>
                <a:cs typeface="Arial" panose="020B0604020202020204" pitchFamily="34" charset="0"/>
              </a:rPr>
              <a:t>military leaders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Believe </a:t>
            </a:r>
            <a:r>
              <a:rPr lang="en-US" sz="2400" dirty="0">
                <a:latin typeface="Arial" panose="020B0604020202020204" pitchFamily="34" charset="0"/>
                <a:cs typeface="Arial" panose="020B0604020202020204" pitchFamily="34" charset="0"/>
              </a:rPr>
              <a:t>in Social Darwinism</a:t>
            </a:r>
          </a:p>
        </p:txBody>
      </p:sp>
    </p:spTree>
    <p:extLst>
      <p:ext uri="{BB962C8B-B14F-4D97-AF65-F5344CB8AC3E}">
        <p14:creationId xmlns:p14="http://schemas.microsoft.com/office/powerpoint/2010/main" val="1635212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33"/>
          <p:cNvSpPr>
            <a:spLocks/>
          </p:cNvSpPr>
          <p:nvPr/>
        </p:nvSpPr>
        <p:spPr bwMode="auto">
          <a:xfrm>
            <a:off x="6300486" y="2705306"/>
            <a:ext cx="5794793" cy="3475038"/>
          </a:xfrm>
          <a:custGeom>
            <a:avLst/>
            <a:gdLst>
              <a:gd name="T0" fmla="*/ 0 w 20000"/>
              <a:gd name="T1" fmla="*/ 0 h 20000"/>
              <a:gd name="T2" fmla="*/ 0 w 20000"/>
              <a:gd name="T3" fmla="*/ 20000 h 20000"/>
              <a:gd name="T4" fmla="*/ 20000 w 20000"/>
              <a:gd name="T5" fmla="*/ 20000 h 20000"/>
              <a:gd name="T6" fmla="*/ 20000 w 20000"/>
              <a:gd name="T7" fmla="*/ 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0" y="20000"/>
                </a:lnTo>
                <a:lnTo>
                  <a:pt x="20000" y="20000"/>
                </a:lnTo>
                <a:lnTo>
                  <a:pt x="20000" y="0"/>
                </a:lnTo>
                <a:lnTo>
                  <a:pt x="0" y="0"/>
                </a:lnTo>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33"/>
          <p:cNvSpPr>
            <a:spLocks/>
          </p:cNvSpPr>
          <p:nvPr/>
        </p:nvSpPr>
        <p:spPr bwMode="auto">
          <a:xfrm>
            <a:off x="262795" y="2710361"/>
            <a:ext cx="5794793" cy="3475038"/>
          </a:xfrm>
          <a:custGeom>
            <a:avLst/>
            <a:gdLst>
              <a:gd name="T0" fmla="*/ 0 w 20000"/>
              <a:gd name="T1" fmla="*/ 0 h 20000"/>
              <a:gd name="T2" fmla="*/ 0 w 20000"/>
              <a:gd name="T3" fmla="*/ 20000 h 20000"/>
              <a:gd name="T4" fmla="*/ 20000 w 20000"/>
              <a:gd name="T5" fmla="*/ 20000 h 20000"/>
              <a:gd name="T6" fmla="*/ 20000 w 20000"/>
              <a:gd name="T7" fmla="*/ 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0" y="20000"/>
                </a:lnTo>
                <a:lnTo>
                  <a:pt x="20000" y="20000"/>
                </a:lnTo>
                <a:lnTo>
                  <a:pt x="20000" y="0"/>
                </a:lnTo>
                <a:lnTo>
                  <a:pt x="0" y="0"/>
                </a:lnTo>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3254398" y="359272"/>
            <a:ext cx="7111077" cy="1414936"/>
            <a:chOff x="2162577" y="2686216"/>
            <a:chExt cx="7111077" cy="1414936"/>
          </a:xfrm>
        </p:grpSpPr>
        <p:sp>
          <p:nvSpPr>
            <p:cNvPr id="16" name="Freeform 15"/>
            <p:cNvSpPr>
              <a:spLocks/>
            </p:cNvSpPr>
            <p:nvPr/>
          </p:nvSpPr>
          <p:spPr bwMode="auto">
            <a:xfrm>
              <a:off x="2162577" y="2686216"/>
              <a:ext cx="7111077" cy="1414936"/>
            </a:xfrm>
            <a:custGeom>
              <a:avLst/>
              <a:gdLst>
                <a:gd name="T0" fmla="*/ 9897 w 20000"/>
                <a:gd name="T1" fmla="*/ 0 h 20000"/>
                <a:gd name="T2" fmla="*/ 9742 w 20000"/>
                <a:gd name="T3" fmla="*/ 0 h 20000"/>
                <a:gd name="T4" fmla="*/ 9583 w 20000"/>
                <a:gd name="T5" fmla="*/ 0 h 20000"/>
                <a:gd name="T6" fmla="*/ 9413 w 20000"/>
                <a:gd name="T7" fmla="*/ 15 h 20000"/>
                <a:gd name="T8" fmla="*/ 9229 w 20000"/>
                <a:gd name="T9" fmla="*/ 15 h 20000"/>
                <a:gd name="T10" fmla="*/ 9023 w 20000"/>
                <a:gd name="T11" fmla="*/ 46 h 20000"/>
                <a:gd name="T12" fmla="*/ 8790 w 20000"/>
                <a:gd name="T13" fmla="*/ 62 h 20000"/>
                <a:gd name="T14" fmla="*/ 8513 w 20000"/>
                <a:gd name="T15" fmla="*/ 108 h 20000"/>
                <a:gd name="T16" fmla="*/ 8172 w 20000"/>
                <a:gd name="T17" fmla="*/ 154 h 20000"/>
                <a:gd name="T18" fmla="*/ 7735 w 20000"/>
                <a:gd name="T19" fmla="*/ 247 h 20000"/>
                <a:gd name="T20" fmla="*/ 7146 w 20000"/>
                <a:gd name="T21" fmla="*/ 401 h 20000"/>
                <a:gd name="T22" fmla="*/ 6295 w 20000"/>
                <a:gd name="T23" fmla="*/ 710 h 20000"/>
                <a:gd name="T24" fmla="*/ 4966 w 20000"/>
                <a:gd name="T25" fmla="*/ 1343 h 20000"/>
                <a:gd name="T26" fmla="*/ 2814 w 20000"/>
                <a:gd name="T27" fmla="*/ 3040 h 20000"/>
                <a:gd name="T28" fmla="*/ 276 w 20000"/>
                <a:gd name="T29" fmla="*/ 7654 h 20000"/>
                <a:gd name="T30" fmla="*/ 594 w 20000"/>
                <a:gd name="T31" fmla="*/ 13395 h 20000"/>
                <a:gd name="T32" fmla="*/ 3241 w 20000"/>
                <a:gd name="T33" fmla="*/ 17361 h 20000"/>
                <a:gd name="T34" fmla="*/ 5235 w 20000"/>
                <a:gd name="T35" fmla="*/ 18781 h 20000"/>
                <a:gd name="T36" fmla="*/ 6463 w 20000"/>
                <a:gd name="T37" fmla="*/ 19352 h 20000"/>
                <a:gd name="T38" fmla="*/ 7258 w 20000"/>
                <a:gd name="T39" fmla="*/ 19614 h 20000"/>
                <a:gd name="T40" fmla="*/ 7818 w 20000"/>
                <a:gd name="T41" fmla="*/ 19753 h 20000"/>
                <a:gd name="T42" fmla="*/ 8235 w 20000"/>
                <a:gd name="T43" fmla="*/ 19830 h 20000"/>
                <a:gd name="T44" fmla="*/ 8562 w 20000"/>
                <a:gd name="T45" fmla="*/ 19892 h 20000"/>
                <a:gd name="T46" fmla="*/ 8831 w 20000"/>
                <a:gd name="T47" fmla="*/ 19923 h 20000"/>
                <a:gd name="T48" fmla="*/ 9061 w 20000"/>
                <a:gd name="T49" fmla="*/ 19954 h 20000"/>
                <a:gd name="T50" fmla="*/ 9261 w 20000"/>
                <a:gd name="T51" fmla="*/ 19969 h 20000"/>
                <a:gd name="T52" fmla="*/ 9442 w 20000"/>
                <a:gd name="T53" fmla="*/ 19969 h 20000"/>
                <a:gd name="T54" fmla="*/ 9610 w 20000"/>
                <a:gd name="T55" fmla="*/ 19985 h 20000"/>
                <a:gd name="T56" fmla="*/ 9769 w 20000"/>
                <a:gd name="T57" fmla="*/ 19985 h 20000"/>
                <a:gd name="T58" fmla="*/ 9924 w 20000"/>
                <a:gd name="T59" fmla="*/ 19985 h 20000"/>
                <a:gd name="T60" fmla="*/ 10025 w 20000"/>
                <a:gd name="T61" fmla="*/ 19985 h 20000"/>
                <a:gd name="T62" fmla="*/ 10177 w 20000"/>
                <a:gd name="T63" fmla="*/ 19985 h 20000"/>
                <a:gd name="T64" fmla="*/ 10334 w 20000"/>
                <a:gd name="T65" fmla="*/ 19985 h 20000"/>
                <a:gd name="T66" fmla="*/ 10497 w 20000"/>
                <a:gd name="T67" fmla="*/ 19985 h 20000"/>
                <a:gd name="T68" fmla="*/ 10674 w 20000"/>
                <a:gd name="T69" fmla="*/ 19969 h 20000"/>
                <a:gd name="T70" fmla="*/ 10867 w 20000"/>
                <a:gd name="T71" fmla="*/ 19954 h 20000"/>
                <a:gd name="T72" fmla="*/ 11086 w 20000"/>
                <a:gd name="T73" fmla="*/ 19938 h 20000"/>
                <a:gd name="T74" fmla="*/ 11340 w 20000"/>
                <a:gd name="T75" fmla="*/ 19907 h 20000"/>
                <a:gd name="T76" fmla="*/ 11647 w 20000"/>
                <a:gd name="T77" fmla="*/ 19861 h 20000"/>
                <a:gd name="T78" fmla="*/ 12030 w 20000"/>
                <a:gd name="T79" fmla="*/ 19784 h 20000"/>
                <a:gd name="T80" fmla="*/ 12531 w 20000"/>
                <a:gd name="T81" fmla="*/ 19660 h 20000"/>
                <a:gd name="T82" fmla="*/ 13235 w 20000"/>
                <a:gd name="T83" fmla="*/ 19460 h 20000"/>
                <a:gd name="T84" fmla="*/ 14288 w 20000"/>
                <a:gd name="T85" fmla="*/ 19028 h 20000"/>
                <a:gd name="T86" fmla="*/ 15983 w 20000"/>
                <a:gd name="T87" fmla="*/ 18009 h 20000"/>
                <a:gd name="T88" fmla="*/ 18564 w 20000"/>
                <a:gd name="T89" fmla="*/ 15154 h 20000"/>
                <a:gd name="T90" fmla="*/ 20000 w 20000"/>
                <a:gd name="T91" fmla="*/ 10000 h 20000"/>
                <a:gd name="T92" fmla="*/ 18098 w 20000"/>
                <a:gd name="T93" fmla="*/ 4120 h 20000"/>
                <a:gd name="T94" fmla="*/ 15638 w 20000"/>
                <a:gd name="T95" fmla="*/ 1728 h 20000"/>
                <a:gd name="T96" fmla="*/ 14077 w 20000"/>
                <a:gd name="T97" fmla="*/ 864 h 20000"/>
                <a:gd name="T98" fmla="*/ 13098 w 20000"/>
                <a:gd name="T99" fmla="*/ 478 h 20000"/>
                <a:gd name="T100" fmla="*/ 12437 w 20000"/>
                <a:gd name="T101" fmla="*/ 293 h 20000"/>
                <a:gd name="T102" fmla="*/ 11958 w 20000"/>
                <a:gd name="T103" fmla="*/ 185 h 20000"/>
                <a:gd name="T104" fmla="*/ 11591 w 20000"/>
                <a:gd name="T105" fmla="*/ 123 h 20000"/>
                <a:gd name="T106" fmla="*/ 11295 w 20000"/>
                <a:gd name="T107" fmla="*/ 77 h 20000"/>
                <a:gd name="T108" fmla="*/ 11048 w 20000"/>
                <a:gd name="T109" fmla="*/ 46 h 20000"/>
                <a:gd name="T110" fmla="*/ 10833 w 20000"/>
                <a:gd name="T111" fmla="*/ 31 h 20000"/>
                <a:gd name="T112" fmla="*/ 10643 w 20000"/>
                <a:gd name="T113" fmla="*/ 15 h 20000"/>
                <a:gd name="T114" fmla="*/ 10470 w 20000"/>
                <a:gd name="T115" fmla="*/ 0 h 20000"/>
                <a:gd name="T116" fmla="*/ 10307 w 20000"/>
                <a:gd name="T117" fmla="*/ 0 h 20000"/>
                <a:gd name="T118" fmla="*/ 10152 w 20000"/>
                <a:gd name="T119" fmla="*/ 0 h 20000"/>
                <a:gd name="T120" fmla="*/ 10000 w 20000"/>
                <a:gd name="T12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0000" y="0"/>
                  </a:moveTo>
                  <a:lnTo>
                    <a:pt x="10000" y="0"/>
                  </a:lnTo>
                  <a:lnTo>
                    <a:pt x="9973" y="0"/>
                  </a:lnTo>
                  <a:lnTo>
                    <a:pt x="9948" y="0"/>
                  </a:lnTo>
                  <a:lnTo>
                    <a:pt x="9924" y="0"/>
                  </a:lnTo>
                  <a:lnTo>
                    <a:pt x="9897" y="0"/>
                  </a:lnTo>
                  <a:lnTo>
                    <a:pt x="9872" y="0"/>
                  </a:lnTo>
                  <a:lnTo>
                    <a:pt x="9845" y="0"/>
                  </a:lnTo>
                  <a:lnTo>
                    <a:pt x="9821" y="0"/>
                  </a:lnTo>
                  <a:lnTo>
                    <a:pt x="9794" y="0"/>
                  </a:lnTo>
                  <a:lnTo>
                    <a:pt x="9769" y="0"/>
                  </a:lnTo>
                  <a:lnTo>
                    <a:pt x="9742" y="0"/>
                  </a:lnTo>
                  <a:lnTo>
                    <a:pt x="9718" y="0"/>
                  </a:lnTo>
                  <a:lnTo>
                    <a:pt x="9691" y="0"/>
                  </a:lnTo>
                  <a:lnTo>
                    <a:pt x="9664" y="0"/>
                  </a:lnTo>
                  <a:lnTo>
                    <a:pt x="9637" y="0"/>
                  </a:lnTo>
                  <a:lnTo>
                    <a:pt x="9610" y="0"/>
                  </a:lnTo>
                  <a:lnTo>
                    <a:pt x="9583" y="0"/>
                  </a:lnTo>
                  <a:lnTo>
                    <a:pt x="9556" y="0"/>
                  </a:lnTo>
                  <a:lnTo>
                    <a:pt x="9527" y="0"/>
                  </a:lnTo>
                  <a:lnTo>
                    <a:pt x="9500" y="0"/>
                  </a:lnTo>
                  <a:lnTo>
                    <a:pt x="9471" y="0"/>
                  </a:lnTo>
                  <a:lnTo>
                    <a:pt x="9442" y="15"/>
                  </a:lnTo>
                  <a:lnTo>
                    <a:pt x="9413" y="15"/>
                  </a:lnTo>
                  <a:lnTo>
                    <a:pt x="9384" y="15"/>
                  </a:lnTo>
                  <a:lnTo>
                    <a:pt x="9355" y="15"/>
                  </a:lnTo>
                  <a:lnTo>
                    <a:pt x="9323" y="15"/>
                  </a:lnTo>
                  <a:lnTo>
                    <a:pt x="9292" y="15"/>
                  </a:lnTo>
                  <a:lnTo>
                    <a:pt x="9261" y="15"/>
                  </a:lnTo>
                  <a:lnTo>
                    <a:pt x="9229" y="15"/>
                  </a:lnTo>
                  <a:lnTo>
                    <a:pt x="9196" y="31"/>
                  </a:lnTo>
                  <a:lnTo>
                    <a:pt x="9164" y="31"/>
                  </a:lnTo>
                  <a:lnTo>
                    <a:pt x="9131" y="31"/>
                  </a:lnTo>
                  <a:lnTo>
                    <a:pt x="9095" y="31"/>
                  </a:lnTo>
                  <a:lnTo>
                    <a:pt x="9061" y="31"/>
                  </a:lnTo>
                  <a:lnTo>
                    <a:pt x="9023" y="46"/>
                  </a:lnTo>
                  <a:lnTo>
                    <a:pt x="8987" y="46"/>
                  </a:lnTo>
                  <a:lnTo>
                    <a:pt x="8949" y="46"/>
                  </a:lnTo>
                  <a:lnTo>
                    <a:pt x="8911" y="46"/>
                  </a:lnTo>
                  <a:lnTo>
                    <a:pt x="8871" y="62"/>
                  </a:lnTo>
                  <a:lnTo>
                    <a:pt x="8831" y="62"/>
                  </a:lnTo>
                  <a:lnTo>
                    <a:pt x="8790" y="62"/>
                  </a:lnTo>
                  <a:lnTo>
                    <a:pt x="8748" y="77"/>
                  </a:lnTo>
                  <a:lnTo>
                    <a:pt x="8703" y="77"/>
                  </a:lnTo>
                  <a:lnTo>
                    <a:pt x="8658" y="77"/>
                  </a:lnTo>
                  <a:lnTo>
                    <a:pt x="8611" y="93"/>
                  </a:lnTo>
                  <a:lnTo>
                    <a:pt x="8562" y="93"/>
                  </a:lnTo>
                  <a:lnTo>
                    <a:pt x="8513" y="108"/>
                  </a:lnTo>
                  <a:lnTo>
                    <a:pt x="8461" y="108"/>
                  </a:lnTo>
                  <a:lnTo>
                    <a:pt x="8407" y="123"/>
                  </a:lnTo>
                  <a:lnTo>
                    <a:pt x="8351" y="123"/>
                  </a:lnTo>
                  <a:lnTo>
                    <a:pt x="8295" y="139"/>
                  </a:lnTo>
                  <a:lnTo>
                    <a:pt x="8235" y="154"/>
                  </a:lnTo>
                  <a:lnTo>
                    <a:pt x="8172" y="154"/>
                  </a:lnTo>
                  <a:lnTo>
                    <a:pt x="8107" y="170"/>
                  </a:lnTo>
                  <a:lnTo>
                    <a:pt x="8040" y="185"/>
                  </a:lnTo>
                  <a:lnTo>
                    <a:pt x="7968" y="201"/>
                  </a:lnTo>
                  <a:lnTo>
                    <a:pt x="7894" y="216"/>
                  </a:lnTo>
                  <a:lnTo>
                    <a:pt x="7818" y="231"/>
                  </a:lnTo>
                  <a:lnTo>
                    <a:pt x="7735" y="247"/>
                  </a:lnTo>
                  <a:lnTo>
                    <a:pt x="7650" y="278"/>
                  </a:lnTo>
                  <a:lnTo>
                    <a:pt x="7560" y="293"/>
                  </a:lnTo>
                  <a:lnTo>
                    <a:pt x="7466" y="324"/>
                  </a:lnTo>
                  <a:lnTo>
                    <a:pt x="7366" y="340"/>
                  </a:lnTo>
                  <a:lnTo>
                    <a:pt x="7258" y="370"/>
                  </a:lnTo>
                  <a:lnTo>
                    <a:pt x="7146" y="401"/>
                  </a:lnTo>
                  <a:lnTo>
                    <a:pt x="7027" y="448"/>
                  </a:lnTo>
                  <a:lnTo>
                    <a:pt x="6900" y="478"/>
                  </a:lnTo>
                  <a:lnTo>
                    <a:pt x="6763" y="525"/>
                  </a:lnTo>
                  <a:lnTo>
                    <a:pt x="6617" y="586"/>
                  </a:lnTo>
                  <a:lnTo>
                    <a:pt x="6463" y="633"/>
                  </a:lnTo>
                  <a:lnTo>
                    <a:pt x="6295" y="710"/>
                  </a:lnTo>
                  <a:lnTo>
                    <a:pt x="6113" y="772"/>
                  </a:lnTo>
                  <a:lnTo>
                    <a:pt x="5921" y="864"/>
                  </a:lnTo>
                  <a:lnTo>
                    <a:pt x="5710" y="957"/>
                  </a:lnTo>
                  <a:lnTo>
                    <a:pt x="5482" y="1065"/>
                  </a:lnTo>
                  <a:lnTo>
                    <a:pt x="5235" y="1204"/>
                  </a:lnTo>
                  <a:lnTo>
                    <a:pt x="4966" y="1343"/>
                  </a:lnTo>
                  <a:lnTo>
                    <a:pt x="4675" y="1528"/>
                  </a:lnTo>
                  <a:lnTo>
                    <a:pt x="4359" y="1728"/>
                  </a:lnTo>
                  <a:lnTo>
                    <a:pt x="4014" y="1975"/>
                  </a:lnTo>
                  <a:lnTo>
                    <a:pt x="3642" y="2269"/>
                  </a:lnTo>
                  <a:lnTo>
                    <a:pt x="3241" y="2623"/>
                  </a:lnTo>
                  <a:lnTo>
                    <a:pt x="2814" y="3040"/>
                  </a:lnTo>
                  <a:lnTo>
                    <a:pt x="2363" y="3534"/>
                  </a:lnTo>
                  <a:lnTo>
                    <a:pt x="1900" y="4120"/>
                  </a:lnTo>
                  <a:lnTo>
                    <a:pt x="1434" y="4830"/>
                  </a:lnTo>
                  <a:lnTo>
                    <a:pt x="990" y="5648"/>
                  </a:lnTo>
                  <a:lnTo>
                    <a:pt x="594" y="6590"/>
                  </a:lnTo>
                  <a:lnTo>
                    <a:pt x="276" y="7654"/>
                  </a:lnTo>
                  <a:lnTo>
                    <a:pt x="69" y="8796"/>
                  </a:lnTo>
                  <a:lnTo>
                    <a:pt x="0" y="9985"/>
                  </a:lnTo>
                  <a:lnTo>
                    <a:pt x="0" y="10000"/>
                  </a:lnTo>
                  <a:lnTo>
                    <a:pt x="69" y="11188"/>
                  </a:lnTo>
                  <a:lnTo>
                    <a:pt x="276" y="12330"/>
                  </a:lnTo>
                  <a:lnTo>
                    <a:pt x="594" y="13395"/>
                  </a:lnTo>
                  <a:lnTo>
                    <a:pt x="990" y="14336"/>
                  </a:lnTo>
                  <a:lnTo>
                    <a:pt x="1434" y="15154"/>
                  </a:lnTo>
                  <a:lnTo>
                    <a:pt x="1900" y="15864"/>
                  </a:lnTo>
                  <a:lnTo>
                    <a:pt x="2363" y="16451"/>
                  </a:lnTo>
                  <a:lnTo>
                    <a:pt x="2814" y="16944"/>
                  </a:lnTo>
                  <a:lnTo>
                    <a:pt x="3241" y="17361"/>
                  </a:lnTo>
                  <a:lnTo>
                    <a:pt x="3642" y="17716"/>
                  </a:lnTo>
                  <a:lnTo>
                    <a:pt x="4014" y="18009"/>
                  </a:lnTo>
                  <a:lnTo>
                    <a:pt x="4359" y="18256"/>
                  </a:lnTo>
                  <a:lnTo>
                    <a:pt x="4675" y="18457"/>
                  </a:lnTo>
                  <a:lnTo>
                    <a:pt x="4966" y="18642"/>
                  </a:lnTo>
                  <a:lnTo>
                    <a:pt x="5235" y="18781"/>
                  </a:lnTo>
                  <a:lnTo>
                    <a:pt x="5482" y="18920"/>
                  </a:lnTo>
                  <a:lnTo>
                    <a:pt x="5710" y="19028"/>
                  </a:lnTo>
                  <a:lnTo>
                    <a:pt x="5921" y="19120"/>
                  </a:lnTo>
                  <a:lnTo>
                    <a:pt x="6113" y="19213"/>
                  </a:lnTo>
                  <a:lnTo>
                    <a:pt x="6295" y="19275"/>
                  </a:lnTo>
                  <a:lnTo>
                    <a:pt x="6463" y="19352"/>
                  </a:lnTo>
                  <a:lnTo>
                    <a:pt x="6617" y="19398"/>
                  </a:lnTo>
                  <a:lnTo>
                    <a:pt x="6763" y="19460"/>
                  </a:lnTo>
                  <a:lnTo>
                    <a:pt x="6900" y="19506"/>
                  </a:lnTo>
                  <a:lnTo>
                    <a:pt x="7027" y="19537"/>
                  </a:lnTo>
                  <a:lnTo>
                    <a:pt x="7146" y="19583"/>
                  </a:lnTo>
                  <a:lnTo>
                    <a:pt x="7258" y="19614"/>
                  </a:lnTo>
                  <a:lnTo>
                    <a:pt x="7366" y="19645"/>
                  </a:lnTo>
                  <a:lnTo>
                    <a:pt x="7466" y="19660"/>
                  </a:lnTo>
                  <a:lnTo>
                    <a:pt x="7560" y="19691"/>
                  </a:lnTo>
                  <a:lnTo>
                    <a:pt x="7650" y="19707"/>
                  </a:lnTo>
                  <a:lnTo>
                    <a:pt x="7735" y="19738"/>
                  </a:lnTo>
                  <a:lnTo>
                    <a:pt x="7818" y="19753"/>
                  </a:lnTo>
                  <a:lnTo>
                    <a:pt x="7894" y="19769"/>
                  </a:lnTo>
                  <a:lnTo>
                    <a:pt x="7968" y="19784"/>
                  </a:lnTo>
                  <a:lnTo>
                    <a:pt x="8040" y="19799"/>
                  </a:lnTo>
                  <a:lnTo>
                    <a:pt x="8107" y="19815"/>
                  </a:lnTo>
                  <a:lnTo>
                    <a:pt x="8172" y="19830"/>
                  </a:lnTo>
                  <a:lnTo>
                    <a:pt x="8235" y="19830"/>
                  </a:lnTo>
                  <a:lnTo>
                    <a:pt x="8295" y="19846"/>
                  </a:lnTo>
                  <a:lnTo>
                    <a:pt x="8351" y="19861"/>
                  </a:lnTo>
                  <a:lnTo>
                    <a:pt x="8407" y="19861"/>
                  </a:lnTo>
                  <a:lnTo>
                    <a:pt x="8461" y="19877"/>
                  </a:lnTo>
                  <a:lnTo>
                    <a:pt x="8513" y="19877"/>
                  </a:lnTo>
                  <a:lnTo>
                    <a:pt x="8562" y="19892"/>
                  </a:lnTo>
                  <a:lnTo>
                    <a:pt x="8611" y="19892"/>
                  </a:lnTo>
                  <a:lnTo>
                    <a:pt x="8658" y="19907"/>
                  </a:lnTo>
                  <a:lnTo>
                    <a:pt x="8703" y="19907"/>
                  </a:lnTo>
                  <a:lnTo>
                    <a:pt x="8748" y="19907"/>
                  </a:lnTo>
                  <a:lnTo>
                    <a:pt x="8790" y="19923"/>
                  </a:lnTo>
                  <a:lnTo>
                    <a:pt x="8831" y="19923"/>
                  </a:lnTo>
                  <a:lnTo>
                    <a:pt x="8871" y="19923"/>
                  </a:lnTo>
                  <a:lnTo>
                    <a:pt x="8911" y="19938"/>
                  </a:lnTo>
                  <a:lnTo>
                    <a:pt x="8949" y="19938"/>
                  </a:lnTo>
                  <a:lnTo>
                    <a:pt x="8987" y="19938"/>
                  </a:lnTo>
                  <a:lnTo>
                    <a:pt x="9023" y="19938"/>
                  </a:lnTo>
                  <a:lnTo>
                    <a:pt x="9061" y="19954"/>
                  </a:lnTo>
                  <a:lnTo>
                    <a:pt x="9095" y="19954"/>
                  </a:lnTo>
                  <a:lnTo>
                    <a:pt x="9131" y="19954"/>
                  </a:lnTo>
                  <a:lnTo>
                    <a:pt x="9164" y="19954"/>
                  </a:lnTo>
                  <a:lnTo>
                    <a:pt x="9196" y="19954"/>
                  </a:lnTo>
                  <a:lnTo>
                    <a:pt x="9229" y="19969"/>
                  </a:lnTo>
                  <a:lnTo>
                    <a:pt x="9261" y="19969"/>
                  </a:lnTo>
                  <a:lnTo>
                    <a:pt x="9292" y="19969"/>
                  </a:lnTo>
                  <a:lnTo>
                    <a:pt x="9323" y="19969"/>
                  </a:lnTo>
                  <a:lnTo>
                    <a:pt x="9355" y="19969"/>
                  </a:lnTo>
                  <a:lnTo>
                    <a:pt x="9384" y="19969"/>
                  </a:lnTo>
                  <a:lnTo>
                    <a:pt x="9413" y="19969"/>
                  </a:lnTo>
                  <a:lnTo>
                    <a:pt x="9442" y="19969"/>
                  </a:lnTo>
                  <a:lnTo>
                    <a:pt x="9471" y="19985"/>
                  </a:lnTo>
                  <a:lnTo>
                    <a:pt x="9500" y="19985"/>
                  </a:lnTo>
                  <a:lnTo>
                    <a:pt x="9527" y="19985"/>
                  </a:lnTo>
                  <a:lnTo>
                    <a:pt x="9556" y="19985"/>
                  </a:lnTo>
                  <a:lnTo>
                    <a:pt x="9583" y="19985"/>
                  </a:lnTo>
                  <a:lnTo>
                    <a:pt x="9610" y="19985"/>
                  </a:lnTo>
                  <a:lnTo>
                    <a:pt x="9637" y="19985"/>
                  </a:lnTo>
                  <a:lnTo>
                    <a:pt x="9664" y="19985"/>
                  </a:lnTo>
                  <a:lnTo>
                    <a:pt x="9691" y="19985"/>
                  </a:lnTo>
                  <a:lnTo>
                    <a:pt x="9718" y="19985"/>
                  </a:lnTo>
                  <a:lnTo>
                    <a:pt x="9742" y="19985"/>
                  </a:lnTo>
                  <a:lnTo>
                    <a:pt x="9769" y="19985"/>
                  </a:lnTo>
                  <a:lnTo>
                    <a:pt x="9794" y="19985"/>
                  </a:lnTo>
                  <a:lnTo>
                    <a:pt x="9821" y="19985"/>
                  </a:lnTo>
                  <a:lnTo>
                    <a:pt x="9845" y="19985"/>
                  </a:lnTo>
                  <a:lnTo>
                    <a:pt x="9872" y="19985"/>
                  </a:lnTo>
                  <a:lnTo>
                    <a:pt x="9897" y="19985"/>
                  </a:lnTo>
                  <a:lnTo>
                    <a:pt x="9924" y="19985"/>
                  </a:lnTo>
                  <a:lnTo>
                    <a:pt x="9948" y="19985"/>
                  </a:lnTo>
                  <a:lnTo>
                    <a:pt x="9973" y="19985"/>
                  </a:lnTo>
                  <a:lnTo>
                    <a:pt x="10000" y="20000"/>
                  </a:lnTo>
                  <a:lnTo>
                    <a:pt x="10025" y="19985"/>
                  </a:lnTo>
                  <a:lnTo>
                    <a:pt x="10049" y="19985"/>
                  </a:lnTo>
                  <a:lnTo>
                    <a:pt x="10074" y="19985"/>
                  </a:lnTo>
                  <a:lnTo>
                    <a:pt x="10101" y="19985"/>
                  </a:lnTo>
                  <a:lnTo>
                    <a:pt x="10125" y="19985"/>
                  </a:lnTo>
                  <a:lnTo>
                    <a:pt x="10152" y="19985"/>
                  </a:lnTo>
                  <a:lnTo>
                    <a:pt x="10177" y="19985"/>
                  </a:lnTo>
                  <a:lnTo>
                    <a:pt x="10204" y="19985"/>
                  </a:lnTo>
                  <a:lnTo>
                    <a:pt x="10228" y="19985"/>
                  </a:lnTo>
                  <a:lnTo>
                    <a:pt x="10255" y="19985"/>
                  </a:lnTo>
                  <a:lnTo>
                    <a:pt x="10280" y="19985"/>
                  </a:lnTo>
                  <a:lnTo>
                    <a:pt x="10307" y="19985"/>
                  </a:lnTo>
                  <a:lnTo>
                    <a:pt x="10334" y="19985"/>
                  </a:lnTo>
                  <a:lnTo>
                    <a:pt x="10361" y="19985"/>
                  </a:lnTo>
                  <a:lnTo>
                    <a:pt x="10388" y="19985"/>
                  </a:lnTo>
                  <a:lnTo>
                    <a:pt x="10414" y="19985"/>
                  </a:lnTo>
                  <a:lnTo>
                    <a:pt x="10441" y="19985"/>
                  </a:lnTo>
                  <a:lnTo>
                    <a:pt x="10470" y="19985"/>
                  </a:lnTo>
                  <a:lnTo>
                    <a:pt x="10497" y="19985"/>
                  </a:lnTo>
                  <a:lnTo>
                    <a:pt x="10526" y="19985"/>
                  </a:lnTo>
                  <a:lnTo>
                    <a:pt x="10556" y="19969"/>
                  </a:lnTo>
                  <a:lnTo>
                    <a:pt x="10585" y="19969"/>
                  </a:lnTo>
                  <a:lnTo>
                    <a:pt x="10614" y="19969"/>
                  </a:lnTo>
                  <a:lnTo>
                    <a:pt x="10643" y="19969"/>
                  </a:lnTo>
                  <a:lnTo>
                    <a:pt x="10674" y="19969"/>
                  </a:lnTo>
                  <a:lnTo>
                    <a:pt x="10706" y="19969"/>
                  </a:lnTo>
                  <a:lnTo>
                    <a:pt x="10737" y="19969"/>
                  </a:lnTo>
                  <a:lnTo>
                    <a:pt x="10768" y="19969"/>
                  </a:lnTo>
                  <a:lnTo>
                    <a:pt x="10802" y="19954"/>
                  </a:lnTo>
                  <a:lnTo>
                    <a:pt x="10833" y="19954"/>
                  </a:lnTo>
                  <a:lnTo>
                    <a:pt x="10867" y="19954"/>
                  </a:lnTo>
                  <a:lnTo>
                    <a:pt x="10903" y="19954"/>
                  </a:lnTo>
                  <a:lnTo>
                    <a:pt x="10936" y="19954"/>
                  </a:lnTo>
                  <a:lnTo>
                    <a:pt x="10974" y="19938"/>
                  </a:lnTo>
                  <a:lnTo>
                    <a:pt x="11010" y="19938"/>
                  </a:lnTo>
                  <a:lnTo>
                    <a:pt x="11048" y="19938"/>
                  </a:lnTo>
                  <a:lnTo>
                    <a:pt x="11086" y="19938"/>
                  </a:lnTo>
                  <a:lnTo>
                    <a:pt x="11127" y="19923"/>
                  </a:lnTo>
                  <a:lnTo>
                    <a:pt x="11167" y="19923"/>
                  </a:lnTo>
                  <a:lnTo>
                    <a:pt x="11207" y="19923"/>
                  </a:lnTo>
                  <a:lnTo>
                    <a:pt x="11250" y="19907"/>
                  </a:lnTo>
                  <a:lnTo>
                    <a:pt x="11295" y="19907"/>
                  </a:lnTo>
                  <a:lnTo>
                    <a:pt x="11340" y="19907"/>
                  </a:lnTo>
                  <a:lnTo>
                    <a:pt x="11387" y="19892"/>
                  </a:lnTo>
                  <a:lnTo>
                    <a:pt x="11436" y="19892"/>
                  </a:lnTo>
                  <a:lnTo>
                    <a:pt x="11485" y="19877"/>
                  </a:lnTo>
                  <a:lnTo>
                    <a:pt x="11537" y="19877"/>
                  </a:lnTo>
                  <a:lnTo>
                    <a:pt x="11591" y="19861"/>
                  </a:lnTo>
                  <a:lnTo>
                    <a:pt x="11647" y="19861"/>
                  </a:lnTo>
                  <a:lnTo>
                    <a:pt x="11703" y="19846"/>
                  </a:lnTo>
                  <a:lnTo>
                    <a:pt x="11763" y="19830"/>
                  </a:lnTo>
                  <a:lnTo>
                    <a:pt x="11826" y="19830"/>
                  </a:lnTo>
                  <a:lnTo>
                    <a:pt x="11891" y="19815"/>
                  </a:lnTo>
                  <a:lnTo>
                    <a:pt x="11958" y="19799"/>
                  </a:lnTo>
                  <a:lnTo>
                    <a:pt x="12030" y="19784"/>
                  </a:lnTo>
                  <a:lnTo>
                    <a:pt x="12103" y="19769"/>
                  </a:lnTo>
                  <a:lnTo>
                    <a:pt x="12180" y="19753"/>
                  </a:lnTo>
                  <a:lnTo>
                    <a:pt x="12263" y="19738"/>
                  </a:lnTo>
                  <a:lnTo>
                    <a:pt x="12348" y="19707"/>
                  </a:lnTo>
                  <a:lnTo>
                    <a:pt x="12437" y="19691"/>
                  </a:lnTo>
                  <a:lnTo>
                    <a:pt x="12531" y="19660"/>
                  </a:lnTo>
                  <a:lnTo>
                    <a:pt x="12632" y="19645"/>
                  </a:lnTo>
                  <a:lnTo>
                    <a:pt x="12740" y="19614"/>
                  </a:lnTo>
                  <a:lnTo>
                    <a:pt x="12852" y="19583"/>
                  </a:lnTo>
                  <a:lnTo>
                    <a:pt x="12970" y="19537"/>
                  </a:lnTo>
                  <a:lnTo>
                    <a:pt x="13098" y="19506"/>
                  </a:lnTo>
                  <a:lnTo>
                    <a:pt x="13235" y="19460"/>
                  </a:lnTo>
                  <a:lnTo>
                    <a:pt x="13380" y="19398"/>
                  </a:lnTo>
                  <a:lnTo>
                    <a:pt x="13535" y="19352"/>
                  </a:lnTo>
                  <a:lnTo>
                    <a:pt x="13703" y="19275"/>
                  </a:lnTo>
                  <a:lnTo>
                    <a:pt x="13884" y="19213"/>
                  </a:lnTo>
                  <a:lnTo>
                    <a:pt x="14077" y="19120"/>
                  </a:lnTo>
                  <a:lnTo>
                    <a:pt x="14288" y="19028"/>
                  </a:lnTo>
                  <a:lnTo>
                    <a:pt x="14516" y="18920"/>
                  </a:lnTo>
                  <a:lnTo>
                    <a:pt x="14763" y="18781"/>
                  </a:lnTo>
                  <a:lnTo>
                    <a:pt x="15031" y="18642"/>
                  </a:lnTo>
                  <a:lnTo>
                    <a:pt x="15323" y="18457"/>
                  </a:lnTo>
                  <a:lnTo>
                    <a:pt x="15638" y="18256"/>
                  </a:lnTo>
                  <a:lnTo>
                    <a:pt x="15983" y="18009"/>
                  </a:lnTo>
                  <a:lnTo>
                    <a:pt x="16355" y="17716"/>
                  </a:lnTo>
                  <a:lnTo>
                    <a:pt x="16756" y="17361"/>
                  </a:lnTo>
                  <a:lnTo>
                    <a:pt x="17184" y="16944"/>
                  </a:lnTo>
                  <a:lnTo>
                    <a:pt x="17634" y="16451"/>
                  </a:lnTo>
                  <a:lnTo>
                    <a:pt x="18098" y="15864"/>
                  </a:lnTo>
                  <a:lnTo>
                    <a:pt x="18564" y="15154"/>
                  </a:lnTo>
                  <a:lnTo>
                    <a:pt x="19008" y="14336"/>
                  </a:lnTo>
                  <a:lnTo>
                    <a:pt x="19404" y="13395"/>
                  </a:lnTo>
                  <a:lnTo>
                    <a:pt x="19722" y="12330"/>
                  </a:lnTo>
                  <a:lnTo>
                    <a:pt x="19928" y="11188"/>
                  </a:lnTo>
                  <a:lnTo>
                    <a:pt x="19998" y="10000"/>
                  </a:lnTo>
                  <a:lnTo>
                    <a:pt x="20000" y="10000"/>
                  </a:lnTo>
                  <a:lnTo>
                    <a:pt x="19928" y="8796"/>
                  </a:lnTo>
                  <a:lnTo>
                    <a:pt x="19722" y="7654"/>
                  </a:lnTo>
                  <a:lnTo>
                    <a:pt x="19404" y="6590"/>
                  </a:lnTo>
                  <a:lnTo>
                    <a:pt x="19008" y="5648"/>
                  </a:lnTo>
                  <a:lnTo>
                    <a:pt x="18564" y="4830"/>
                  </a:lnTo>
                  <a:lnTo>
                    <a:pt x="18098" y="4120"/>
                  </a:lnTo>
                  <a:lnTo>
                    <a:pt x="17634" y="3534"/>
                  </a:lnTo>
                  <a:lnTo>
                    <a:pt x="17184" y="3040"/>
                  </a:lnTo>
                  <a:lnTo>
                    <a:pt x="16756" y="2623"/>
                  </a:lnTo>
                  <a:lnTo>
                    <a:pt x="16355" y="2269"/>
                  </a:lnTo>
                  <a:lnTo>
                    <a:pt x="15983" y="1975"/>
                  </a:lnTo>
                  <a:lnTo>
                    <a:pt x="15638" y="1728"/>
                  </a:lnTo>
                  <a:lnTo>
                    <a:pt x="15323" y="1528"/>
                  </a:lnTo>
                  <a:lnTo>
                    <a:pt x="15031" y="1343"/>
                  </a:lnTo>
                  <a:lnTo>
                    <a:pt x="14763" y="1204"/>
                  </a:lnTo>
                  <a:lnTo>
                    <a:pt x="14516" y="1065"/>
                  </a:lnTo>
                  <a:lnTo>
                    <a:pt x="14288" y="957"/>
                  </a:lnTo>
                  <a:lnTo>
                    <a:pt x="14077" y="864"/>
                  </a:lnTo>
                  <a:lnTo>
                    <a:pt x="13884" y="772"/>
                  </a:lnTo>
                  <a:lnTo>
                    <a:pt x="13703" y="710"/>
                  </a:lnTo>
                  <a:lnTo>
                    <a:pt x="13535" y="633"/>
                  </a:lnTo>
                  <a:lnTo>
                    <a:pt x="13380" y="586"/>
                  </a:lnTo>
                  <a:lnTo>
                    <a:pt x="13235" y="525"/>
                  </a:lnTo>
                  <a:lnTo>
                    <a:pt x="13098" y="478"/>
                  </a:lnTo>
                  <a:lnTo>
                    <a:pt x="12970" y="448"/>
                  </a:lnTo>
                  <a:lnTo>
                    <a:pt x="12852" y="401"/>
                  </a:lnTo>
                  <a:lnTo>
                    <a:pt x="12740" y="370"/>
                  </a:lnTo>
                  <a:lnTo>
                    <a:pt x="12632" y="340"/>
                  </a:lnTo>
                  <a:lnTo>
                    <a:pt x="12531" y="324"/>
                  </a:lnTo>
                  <a:lnTo>
                    <a:pt x="12437" y="293"/>
                  </a:lnTo>
                  <a:lnTo>
                    <a:pt x="12348" y="278"/>
                  </a:lnTo>
                  <a:lnTo>
                    <a:pt x="12263" y="247"/>
                  </a:lnTo>
                  <a:lnTo>
                    <a:pt x="12180" y="231"/>
                  </a:lnTo>
                  <a:lnTo>
                    <a:pt x="12103" y="216"/>
                  </a:lnTo>
                  <a:lnTo>
                    <a:pt x="12030" y="201"/>
                  </a:lnTo>
                  <a:lnTo>
                    <a:pt x="11958" y="185"/>
                  </a:lnTo>
                  <a:lnTo>
                    <a:pt x="11891" y="170"/>
                  </a:lnTo>
                  <a:lnTo>
                    <a:pt x="11826" y="154"/>
                  </a:lnTo>
                  <a:lnTo>
                    <a:pt x="11763" y="154"/>
                  </a:lnTo>
                  <a:lnTo>
                    <a:pt x="11703" y="139"/>
                  </a:lnTo>
                  <a:lnTo>
                    <a:pt x="11647" y="123"/>
                  </a:lnTo>
                  <a:lnTo>
                    <a:pt x="11591" y="123"/>
                  </a:lnTo>
                  <a:lnTo>
                    <a:pt x="11537" y="108"/>
                  </a:lnTo>
                  <a:lnTo>
                    <a:pt x="11485" y="108"/>
                  </a:lnTo>
                  <a:lnTo>
                    <a:pt x="11436" y="93"/>
                  </a:lnTo>
                  <a:lnTo>
                    <a:pt x="11387" y="93"/>
                  </a:lnTo>
                  <a:lnTo>
                    <a:pt x="11340" y="77"/>
                  </a:lnTo>
                  <a:lnTo>
                    <a:pt x="11295" y="77"/>
                  </a:lnTo>
                  <a:lnTo>
                    <a:pt x="11250" y="77"/>
                  </a:lnTo>
                  <a:lnTo>
                    <a:pt x="11207" y="62"/>
                  </a:lnTo>
                  <a:lnTo>
                    <a:pt x="11167" y="62"/>
                  </a:lnTo>
                  <a:lnTo>
                    <a:pt x="11127" y="62"/>
                  </a:lnTo>
                  <a:lnTo>
                    <a:pt x="11086" y="46"/>
                  </a:lnTo>
                  <a:lnTo>
                    <a:pt x="11048" y="46"/>
                  </a:lnTo>
                  <a:lnTo>
                    <a:pt x="11010" y="46"/>
                  </a:lnTo>
                  <a:lnTo>
                    <a:pt x="10974" y="46"/>
                  </a:lnTo>
                  <a:lnTo>
                    <a:pt x="10936" y="31"/>
                  </a:lnTo>
                  <a:lnTo>
                    <a:pt x="10903" y="31"/>
                  </a:lnTo>
                  <a:lnTo>
                    <a:pt x="10867" y="31"/>
                  </a:lnTo>
                  <a:lnTo>
                    <a:pt x="10833" y="31"/>
                  </a:lnTo>
                  <a:lnTo>
                    <a:pt x="10802" y="31"/>
                  </a:lnTo>
                  <a:lnTo>
                    <a:pt x="10768" y="15"/>
                  </a:lnTo>
                  <a:lnTo>
                    <a:pt x="10737" y="15"/>
                  </a:lnTo>
                  <a:lnTo>
                    <a:pt x="10706" y="15"/>
                  </a:lnTo>
                  <a:lnTo>
                    <a:pt x="10674" y="15"/>
                  </a:lnTo>
                  <a:lnTo>
                    <a:pt x="10643" y="15"/>
                  </a:lnTo>
                  <a:lnTo>
                    <a:pt x="10614" y="15"/>
                  </a:lnTo>
                  <a:lnTo>
                    <a:pt x="10585" y="15"/>
                  </a:lnTo>
                  <a:lnTo>
                    <a:pt x="10556" y="15"/>
                  </a:lnTo>
                  <a:lnTo>
                    <a:pt x="10526" y="0"/>
                  </a:lnTo>
                  <a:lnTo>
                    <a:pt x="10497" y="0"/>
                  </a:lnTo>
                  <a:lnTo>
                    <a:pt x="10470" y="0"/>
                  </a:lnTo>
                  <a:lnTo>
                    <a:pt x="10441" y="0"/>
                  </a:lnTo>
                  <a:lnTo>
                    <a:pt x="10414" y="0"/>
                  </a:lnTo>
                  <a:lnTo>
                    <a:pt x="10388" y="0"/>
                  </a:lnTo>
                  <a:lnTo>
                    <a:pt x="10361" y="0"/>
                  </a:lnTo>
                  <a:lnTo>
                    <a:pt x="10334" y="0"/>
                  </a:lnTo>
                  <a:lnTo>
                    <a:pt x="10307" y="0"/>
                  </a:lnTo>
                  <a:lnTo>
                    <a:pt x="10280" y="0"/>
                  </a:lnTo>
                  <a:lnTo>
                    <a:pt x="10255" y="0"/>
                  </a:lnTo>
                  <a:lnTo>
                    <a:pt x="10228" y="0"/>
                  </a:lnTo>
                  <a:lnTo>
                    <a:pt x="10204" y="0"/>
                  </a:lnTo>
                  <a:lnTo>
                    <a:pt x="10177" y="0"/>
                  </a:lnTo>
                  <a:lnTo>
                    <a:pt x="10152" y="0"/>
                  </a:lnTo>
                  <a:lnTo>
                    <a:pt x="10125" y="0"/>
                  </a:lnTo>
                  <a:lnTo>
                    <a:pt x="10101" y="0"/>
                  </a:lnTo>
                  <a:lnTo>
                    <a:pt x="10074" y="0"/>
                  </a:lnTo>
                  <a:lnTo>
                    <a:pt x="10049" y="0"/>
                  </a:lnTo>
                  <a:lnTo>
                    <a:pt x="10025" y="0"/>
                  </a:lnTo>
                  <a:lnTo>
                    <a:pt x="10000" y="0"/>
                  </a:lnTo>
                </a:path>
              </a:pathLst>
            </a:custGeom>
            <a:solidFill>
              <a:srgbClr val="FFFFFF"/>
            </a:solidFill>
            <a:ln w="28575" cap="flat">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3203994" y="2985758"/>
              <a:ext cx="5028243" cy="815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2860" tIns="22860" rIns="22860" bIns="22860" numCol="1" anchor="t" anchorCtr="0" compatLnSpc="1">
              <a:prstTxWarp prst="textNoShape">
                <a:avLst/>
              </a:prstTxWarp>
            </a:bodyPr>
            <a:lstStyle/>
            <a:p>
              <a:pPr marL="0" marR="5715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rPr>
                <a:t>CAUSES OF </a:t>
              </a:r>
            </a:p>
            <a:p>
              <a:pPr marL="0" marR="5715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rPr>
                <a:t>WORLD WAR I</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grpSp>
      <p:grpSp>
        <p:nvGrpSpPr>
          <p:cNvPr id="5" name="Group 25"/>
          <p:cNvGrpSpPr>
            <a:grpSpLocks/>
          </p:cNvGrpSpPr>
          <p:nvPr/>
        </p:nvGrpSpPr>
        <p:grpSpPr bwMode="auto">
          <a:xfrm>
            <a:off x="7551644" y="2096960"/>
            <a:ext cx="3292475" cy="457200"/>
            <a:chOff x="0" y="0"/>
            <a:chExt cx="20000" cy="20000"/>
          </a:xfrm>
        </p:grpSpPr>
        <p:sp>
          <p:nvSpPr>
            <p:cNvPr id="6" name="Freeform 27"/>
            <p:cNvSpPr>
              <a:spLocks/>
            </p:cNvSpPr>
            <p:nvPr/>
          </p:nvSpPr>
          <p:spPr bwMode="auto">
            <a:xfrm>
              <a:off x="0" y="0"/>
              <a:ext cx="20000" cy="20000"/>
            </a:xfrm>
            <a:custGeom>
              <a:avLst/>
              <a:gdLst>
                <a:gd name="T0" fmla="*/ 0 w 20000"/>
                <a:gd name="T1" fmla="*/ 0 h 20000"/>
                <a:gd name="T2" fmla="*/ 0 w 20000"/>
                <a:gd name="T3" fmla="*/ 20000 h 20000"/>
                <a:gd name="T4" fmla="*/ 20000 w 20000"/>
                <a:gd name="T5" fmla="*/ 20000 h 20000"/>
                <a:gd name="T6" fmla="*/ 20000 w 20000"/>
                <a:gd name="T7" fmla="*/ 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0" y="20000"/>
                  </a:lnTo>
                  <a:lnTo>
                    <a:pt x="20000" y="20000"/>
                  </a:lnTo>
                  <a:lnTo>
                    <a:pt x="20000" y="0"/>
                  </a:lnTo>
                  <a:lnTo>
                    <a:pt x="0" y="0"/>
                  </a:lnTo>
                </a:path>
              </a:pathLst>
            </a:custGeom>
            <a:solidFill>
              <a:srgbClr val="FFFFFF"/>
            </a:solidFill>
            <a:ln w="38100">
              <a:solidFill>
                <a:srgbClr val="3333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26"/>
            <p:cNvSpPr>
              <a:spLocks noChangeArrowheads="1"/>
            </p:cNvSpPr>
            <p:nvPr/>
          </p:nvSpPr>
          <p:spPr bwMode="auto">
            <a:xfrm>
              <a:off x="0" y="0"/>
              <a:ext cx="20000" cy="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33333"/>
                  </a:solidFill>
                  <a:miter lim="800000"/>
                  <a:headEnd/>
                  <a:tailEnd/>
                </a14:hiddenLine>
              </a:ext>
            </a:extLst>
          </p:spPr>
          <p:txBody>
            <a:bodyPr vert="horz" wrap="square" lIns="22860" tIns="22860" rIns="22860" bIns="2286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Nationalism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8" name="Group 37"/>
          <p:cNvGrpSpPr>
            <a:grpSpLocks/>
          </p:cNvGrpSpPr>
          <p:nvPr/>
        </p:nvGrpSpPr>
        <p:grpSpPr bwMode="auto">
          <a:xfrm>
            <a:off x="1377428" y="2096960"/>
            <a:ext cx="3565525" cy="457200"/>
            <a:chOff x="0" y="0"/>
            <a:chExt cx="20000" cy="20000"/>
          </a:xfrm>
        </p:grpSpPr>
        <p:sp>
          <p:nvSpPr>
            <p:cNvPr id="9" name="Freeform 39"/>
            <p:cNvSpPr>
              <a:spLocks/>
            </p:cNvSpPr>
            <p:nvPr/>
          </p:nvSpPr>
          <p:spPr bwMode="auto">
            <a:xfrm>
              <a:off x="0" y="0"/>
              <a:ext cx="20000" cy="20000"/>
            </a:xfrm>
            <a:custGeom>
              <a:avLst/>
              <a:gdLst>
                <a:gd name="T0" fmla="*/ 0 w 20000"/>
                <a:gd name="T1" fmla="*/ 0 h 20000"/>
                <a:gd name="T2" fmla="*/ 0 w 20000"/>
                <a:gd name="T3" fmla="*/ 20000 h 20000"/>
                <a:gd name="T4" fmla="*/ 20000 w 20000"/>
                <a:gd name="T5" fmla="*/ 20000 h 20000"/>
                <a:gd name="T6" fmla="*/ 20000 w 20000"/>
                <a:gd name="T7" fmla="*/ 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0" y="20000"/>
                  </a:lnTo>
                  <a:lnTo>
                    <a:pt x="20000" y="20000"/>
                  </a:lnTo>
                  <a:lnTo>
                    <a:pt x="20000" y="0"/>
                  </a:lnTo>
                  <a:lnTo>
                    <a:pt x="0" y="0"/>
                  </a:lnTo>
                </a:path>
              </a:pathLst>
            </a:custGeom>
            <a:solidFill>
              <a:srgbClr val="FFFFFF"/>
            </a:solidFill>
            <a:ln w="38100">
              <a:solidFill>
                <a:srgbClr val="3333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38"/>
            <p:cNvSpPr>
              <a:spLocks noChangeArrowheads="1"/>
            </p:cNvSpPr>
            <p:nvPr/>
          </p:nvSpPr>
          <p:spPr bwMode="auto">
            <a:xfrm>
              <a:off x="0" y="0"/>
              <a:ext cx="20000" cy="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333333"/>
                  </a:solidFill>
                  <a:miter lim="800000"/>
                  <a:headEnd/>
                  <a:tailEnd/>
                </a14:hiddenLine>
              </a:ext>
            </a:extLst>
          </p:spPr>
          <p:txBody>
            <a:bodyPr vert="horz" wrap="square" lIns="22860" tIns="22860" rIns="22860" bIns="2286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Imperialism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19" name="Rectangle 41"/>
          <p:cNvSpPr>
            <a:spLocks noChangeArrowheads="1"/>
          </p:cNvSpPr>
          <p:nvPr/>
        </p:nvSpPr>
        <p:spPr bwMode="auto">
          <a:xfrm>
            <a:off x="407537" y="2788209"/>
            <a:ext cx="5505305" cy="32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22860" tIns="22860" rIns="22860" bIns="22860" numCol="1" anchor="t"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British concern over German growth</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British concern over German competition for colonies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Economic rivalries among Britain, Germany and France</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British and French desire to contain German territorial claims in Africa</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6400873" y="2788209"/>
            <a:ext cx="5594016" cy="3046988"/>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French </a:t>
            </a:r>
            <a:r>
              <a:rPr lang="en-US" sz="2400" dirty="0">
                <a:latin typeface="Arial" panose="020B0604020202020204" pitchFamily="34" charset="0"/>
                <a:cs typeface="Arial" panose="020B0604020202020204" pitchFamily="34" charset="0"/>
              </a:rPr>
              <a:t>revenge against </a:t>
            </a:r>
            <a:r>
              <a:rPr lang="en-US" sz="2400" dirty="0" smtClean="0">
                <a:latin typeface="Arial" panose="020B0604020202020204" pitchFamily="34" charset="0"/>
                <a:cs typeface="Arial" panose="020B0604020202020204" pitchFamily="34" charset="0"/>
              </a:rPr>
              <a:t>Germany</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French </a:t>
            </a:r>
            <a:r>
              <a:rPr lang="en-US" sz="2400" dirty="0">
                <a:latin typeface="Arial" panose="020B0604020202020204" pitchFamily="34" charset="0"/>
                <a:cs typeface="Arial" panose="020B0604020202020204" pitchFamily="34" charset="0"/>
              </a:rPr>
              <a:t>desire for return of Alsace and </a:t>
            </a:r>
            <a:r>
              <a:rPr lang="en-US" sz="2400" dirty="0" smtClean="0">
                <a:latin typeface="Arial" panose="020B0604020202020204" pitchFamily="34" charset="0"/>
                <a:cs typeface="Arial" panose="020B0604020202020204" pitchFamily="34" charset="0"/>
              </a:rPr>
              <a:t>Lorraine</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Pan-Slavism </a:t>
            </a:r>
            <a:r>
              <a:rPr lang="en-US" sz="2400" dirty="0">
                <a:latin typeface="Arial" panose="020B0604020202020204" pitchFamily="34" charset="0"/>
                <a:cs typeface="Arial" panose="020B0604020202020204" pitchFamily="34" charset="0"/>
              </a:rPr>
              <a:t>in Eastern </a:t>
            </a:r>
            <a:r>
              <a:rPr lang="en-US" sz="2400" dirty="0" smtClean="0">
                <a:latin typeface="Arial" panose="020B0604020202020204" pitchFamily="34" charset="0"/>
                <a:cs typeface="Arial" panose="020B0604020202020204" pitchFamily="34" charset="0"/>
              </a:rPr>
              <a:t>Europe</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German </a:t>
            </a:r>
            <a:r>
              <a:rPr lang="en-US" sz="2400" dirty="0">
                <a:latin typeface="Arial" panose="020B0604020202020204" pitchFamily="34" charset="0"/>
                <a:cs typeface="Arial" panose="020B0604020202020204" pitchFamily="34" charset="0"/>
              </a:rPr>
              <a:t>pride in military power and industrial </a:t>
            </a:r>
            <a:r>
              <a:rPr lang="en-US" sz="2400" dirty="0" smtClean="0">
                <a:latin typeface="Arial" panose="020B0604020202020204" pitchFamily="34" charset="0"/>
                <a:cs typeface="Arial" panose="020B0604020202020204" pitchFamily="34" charset="0"/>
              </a:rPr>
              <a:t>growth</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Serbian </a:t>
            </a:r>
            <a:r>
              <a:rPr lang="en-US" sz="2400" dirty="0">
                <a:latin typeface="Arial" panose="020B0604020202020204" pitchFamily="34" charset="0"/>
                <a:cs typeface="Arial" panose="020B0604020202020204" pitchFamily="34" charset="0"/>
              </a:rPr>
              <a:t>desire to create south Slav state</a:t>
            </a:r>
          </a:p>
        </p:txBody>
      </p:sp>
    </p:spTree>
    <p:extLst>
      <p:ext uri="{BB962C8B-B14F-4D97-AF65-F5344CB8AC3E}">
        <p14:creationId xmlns:p14="http://schemas.microsoft.com/office/powerpoint/2010/main" val="1045467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485" y="29334"/>
            <a:ext cx="8911687" cy="1280890"/>
          </a:xfrm>
        </p:spPr>
        <p:txBody>
          <a:bodyPr/>
          <a:lstStyle/>
          <a:p>
            <a:r>
              <a:rPr lang="en-US" b="1" dirty="0"/>
              <a:t>CHAIN REACTION</a:t>
            </a:r>
            <a:r>
              <a:rPr lang="en-US" dirty="0"/>
              <a:t/>
            </a:r>
            <a:br>
              <a:rPr lang="en-US" dirty="0"/>
            </a:br>
            <a:endParaRPr lang="en-US" dirty="0"/>
          </a:p>
        </p:txBody>
      </p:sp>
      <p:sp>
        <p:nvSpPr>
          <p:cNvPr id="4" name="Rectangle 3"/>
          <p:cNvSpPr/>
          <p:nvPr/>
        </p:nvSpPr>
        <p:spPr>
          <a:xfrm>
            <a:off x="1722120" y="751344"/>
            <a:ext cx="10469880" cy="4832092"/>
          </a:xfrm>
          <a:prstGeom prst="rect">
            <a:avLst/>
          </a:prstGeom>
        </p:spPr>
        <p:txBody>
          <a:bodyPr wrap="square">
            <a:spAutoFit/>
          </a:bodyPr>
          <a:lstStyle/>
          <a:p>
            <a:r>
              <a:rPr lang="en-US" sz="2800" dirty="0" smtClean="0"/>
              <a:t>1</a:t>
            </a:r>
            <a:r>
              <a:rPr lang="en-US" sz="2800" dirty="0"/>
              <a:t>. Austria-Hungry blamed Serbia for the murders</a:t>
            </a:r>
          </a:p>
          <a:p>
            <a:r>
              <a:rPr lang="en-US" sz="2800" dirty="0"/>
              <a:t>2. Serbia refused to comply with the demands</a:t>
            </a:r>
          </a:p>
          <a:p>
            <a:r>
              <a:rPr lang="en-US" sz="2800" dirty="0"/>
              <a:t>3. Austria-Hungry declares war on Serbia on July 28</a:t>
            </a:r>
          </a:p>
          <a:p>
            <a:r>
              <a:rPr lang="en-US" sz="2800" dirty="0"/>
              <a:t>4. Russia, a Slavic nation and friend to Serbia, mobilized it </a:t>
            </a:r>
            <a:r>
              <a:rPr lang="en-US" sz="2800" dirty="0" smtClean="0"/>
              <a:t>	forces </a:t>
            </a:r>
            <a:endParaRPr lang="en-US" sz="2800" dirty="0"/>
          </a:p>
          <a:p>
            <a:r>
              <a:rPr lang="en-US" sz="2800" dirty="0"/>
              <a:t>5. Germany, an ally of Austria-Hungry, declared war on </a:t>
            </a:r>
            <a:r>
              <a:rPr lang="en-US" sz="2800" dirty="0" smtClean="0"/>
              <a:t>	Russia</a:t>
            </a:r>
            <a:endParaRPr lang="en-US" sz="2800" dirty="0"/>
          </a:p>
          <a:p>
            <a:r>
              <a:rPr lang="en-US" sz="2800" dirty="0"/>
              <a:t>6. Germany declared war on France, an ally of Russia</a:t>
            </a:r>
          </a:p>
          <a:p>
            <a:r>
              <a:rPr lang="en-US" sz="2800" dirty="0"/>
              <a:t>7. Germany invaded Belgium on August 3, 1914, so that </a:t>
            </a:r>
            <a:r>
              <a:rPr lang="en-US" sz="2800" dirty="0" smtClean="0"/>
              <a:t>	Germany </a:t>
            </a:r>
            <a:r>
              <a:rPr lang="en-US" sz="2800" dirty="0"/>
              <a:t>forces could </a:t>
            </a:r>
            <a:r>
              <a:rPr lang="en-US" sz="2800" dirty="0" smtClean="0"/>
              <a:t>enter France </a:t>
            </a:r>
            <a:r>
              <a:rPr lang="en-US" sz="2800" dirty="0"/>
              <a:t>more easily</a:t>
            </a:r>
          </a:p>
          <a:p>
            <a:r>
              <a:rPr lang="en-US" sz="2800" dirty="0"/>
              <a:t>8. Britain declared war on Germany. </a:t>
            </a:r>
          </a:p>
        </p:txBody>
      </p:sp>
    </p:spTree>
    <p:extLst>
      <p:ext uri="{BB962C8B-B14F-4D97-AF65-F5344CB8AC3E}">
        <p14:creationId xmlns:p14="http://schemas.microsoft.com/office/powerpoint/2010/main" val="3082825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6080" y="391775"/>
            <a:ext cx="8915400" cy="1815882"/>
          </a:xfrm>
          <a:prstGeom prst="rect">
            <a:avLst/>
          </a:prstGeom>
        </p:spPr>
        <p:txBody>
          <a:bodyPr wrap="square">
            <a:spAutoFit/>
          </a:bodyPr>
          <a:lstStyle/>
          <a:p>
            <a:r>
              <a:rPr lang="en-US" sz="2800" dirty="0"/>
              <a:t>**Italy declined to enter because it saw the Central Powers as the aggressor. Italy will join the Allies in 1915 because it hoped to gain Austrian land. </a:t>
            </a:r>
          </a:p>
        </p:txBody>
      </p:sp>
      <p:pic>
        <p:nvPicPr>
          <p:cNvPr id="3" name="Picture 2"/>
          <p:cNvPicPr>
            <a:picLocks noChangeAspect="1"/>
          </p:cNvPicPr>
          <p:nvPr/>
        </p:nvPicPr>
        <p:blipFill>
          <a:blip r:embed="rId2"/>
          <a:stretch>
            <a:fillRect/>
          </a:stretch>
        </p:blipFill>
        <p:spPr>
          <a:xfrm>
            <a:off x="4426743" y="2207657"/>
            <a:ext cx="6043137" cy="4543068"/>
          </a:xfrm>
          <a:prstGeom prst="rect">
            <a:avLst/>
          </a:prstGeom>
        </p:spPr>
      </p:pic>
    </p:spTree>
    <p:extLst>
      <p:ext uri="{BB962C8B-B14F-4D97-AF65-F5344CB8AC3E}">
        <p14:creationId xmlns:p14="http://schemas.microsoft.com/office/powerpoint/2010/main" val="3178198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042910" y="1236345"/>
            <a:ext cx="4065270" cy="5517152"/>
          </a:xfrm>
          <a:prstGeom prst="rect">
            <a:avLst/>
          </a:prstGeom>
        </p:spPr>
      </p:pic>
      <p:sp>
        <p:nvSpPr>
          <p:cNvPr id="2" name="Title 1"/>
          <p:cNvSpPr>
            <a:spLocks noGrp="1"/>
          </p:cNvSpPr>
          <p:nvPr>
            <p:ph type="title"/>
          </p:nvPr>
        </p:nvSpPr>
        <p:spPr>
          <a:xfrm>
            <a:off x="2272885" y="90710"/>
            <a:ext cx="8911687" cy="791022"/>
          </a:xfrm>
        </p:spPr>
        <p:txBody>
          <a:bodyPr/>
          <a:lstStyle/>
          <a:p>
            <a:r>
              <a:rPr lang="en-US" b="1" dirty="0"/>
              <a:t>CHARACTERISTICS OF </a:t>
            </a:r>
            <a:r>
              <a:rPr lang="en-US" b="1" dirty="0" smtClean="0"/>
              <a:t>WWI</a:t>
            </a:r>
            <a:endParaRPr lang="en-US" dirty="0"/>
          </a:p>
        </p:txBody>
      </p:sp>
      <p:sp>
        <p:nvSpPr>
          <p:cNvPr id="4" name="Rectangle 3"/>
          <p:cNvSpPr/>
          <p:nvPr/>
        </p:nvSpPr>
        <p:spPr>
          <a:xfrm>
            <a:off x="2800350" y="870927"/>
            <a:ext cx="9086850" cy="1384995"/>
          </a:xfrm>
          <a:prstGeom prst="rect">
            <a:avLst/>
          </a:prstGeom>
        </p:spPr>
        <p:txBody>
          <a:bodyPr wrap="square">
            <a:spAutoFit/>
          </a:bodyPr>
          <a:lstStyle/>
          <a:p>
            <a:r>
              <a:rPr lang="en-US" sz="2800" dirty="0" smtClean="0"/>
              <a:t>1</a:t>
            </a:r>
            <a:r>
              <a:rPr lang="en-US" sz="2800" dirty="0"/>
              <a:t>.	First War to use machine guns, poison gas, grenades, mortars, cannons, U-boats </a:t>
            </a:r>
            <a:r>
              <a:rPr lang="en-US" sz="2800" dirty="0" smtClean="0"/>
              <a:t>(submarine) and </a:t>
            </a:r>
            <a:r>
              <a:rPr lang="en-US" sz="2800" dirty="0"/>
              <a:t>tanks. </a:t>
            </a:r>
          </a:p>
        </p:txBody>
      </p:sp>
      <p:sp>
        <p:nvSpPr>
          <p:cNvPr id="5" name="Rectangle 4"/>
          <p:cNvSpPr/>
          <p:nvPr/>
        </p:nvSpPr>
        <p:spPr>
          <a:xfrm>
            <a:off x="822960" y="2333823"/>
            <a:ext cx="9928860" cy="400110"/>
          </a:xfrm>
          <a:prstGeom prst="rect">
            <a:avLst/>
          </a:prstGeom>
        </p:spPr>
        <p:txBody>
          <a:bodyPr wrap="square">
            <a:spAutoFit/>
          </a:bodyPr>
          <a:lstStyle/>
          <a:p>
            <a:r>
              <a:rPr lang="en-US" sz="2000" b="1" dirty="0">
                <a:solidFill>
                  <a:srgbClr val="C00000"/>
                </a:solidFill>
              </a:rPr>
              <a:t>All military technology from the INDUSTRIAL REVOLUTION</a:t>
            </a:r>
          </a:p>
        </p:txBody>
      </p:sp>
      <p:pic>
        <p:nvPicPr>
          <p:cNvPr id="6" name="Picture 5"/>
          <p:cNvPicPr>
            <a:picLocks noChangeAspect="1"/>
          </p:cNvPicPr>
          <p:nvPr/>
        </p:nvPicPr>
        <p:blipFill>
          <a:blip r:embed="rId3"/>
          <a:stretch>
            <a:fillRect/>
          </a:stretch>
        </p:blipFill>
        <p:spPr>
          <a:xfrm>
            <a:off x="186745" y="2870147"/>
            <a:ext cx="4338638" cy="3070421"/>
          </a:xfrm>
          <a:prstGeom prst="rect">
            <a:avLst/>
          </a:prstGeom>
        </p:spPr>
      </p:pic>
      <p:pic>
        <p:nvPicPr>
          <p:cNvPr id="3" name="Picture 2"/>
          <p:cNvPicPr>
            <a:picLocks noChangeAspect="1"/>
          </p:cNvPicPr>
          <p:nvPr/>
        </p:nvPicPr>
        <p:blipFill>
          <a:blip r:embed="rId4"/>
          <a:stretch>
            <a:fillRect/>
          </a:stretch>
        </p:blipFill>
        <p:spPr>
          <a:xfrm>
            <a:off x="4237235" y="4736759"/>
            <a:ext cx="3810000" cy="1962150"/>
          </a:xfrm>
          <a:prstGeom prst="rect">
            <a:avLst/>
          </a:prstGeom>
        </p:spPr>
      </p:pic>
    </p:spTree>
    <p:extLst>
      <p:ext uri="{BB962C8B-B14F-4D97-AF65-F5344CB8AC3E}">
        <p14:creationId xmlns:p14="http://schemas.microsoft.com/office/powerpoint/2010/main" val="2809610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884" y="1000959"/>
            <a:ext cx="9698135" cy="4401205"/>
          </a:xfrm>
          <a:prstGeom prst="rect">
            <a:avLst/>
          </a:prstGeom>
        </p:spPr>
        <p:txBody>
          <a:bodyPr wrap="square">
            <a:spAutoFit/>
          </a:bodyPr>
          <a:lstStyle/>
          <a:p>
            <a:pPr marL="514350" indent="-514350">
              <a:buAutoNum type="arabicPeriod" startAt="2"/>
            </a:pPr>
            <a:r>
              <a:rPr lang="en-US" sz="2800" dirty="0" smtClean="0"/>
              <a:t>Much </a:t>
            </a:r>
            <a:r>
              <a:rPr lang="en-US" sz="2800" dirty="0"/>
              <a:t>of the War was fought in </a:t>
            </a:r>
            <a:r>
              <a:rPr lang="en-US" sz="2800" dirty="0">
                <a:solidFill>
                  <a:srgbClr val="C00000"/>
                </a:solidFill>
              </a:rPr>
              <a:t>TRENCH WARFARE </a:t>
            </a:r>
            <a:r>
              <a:rPr lang="en-US" sz="2800" dirty="0" smtClean="0"/>
              <a:t>1914-1917</a:t>
            </a:r>
          </a:p>
          <a:p>
            <a:endParaRPr lang="en-US" sz="2800" dirty="0" smtClean="0"/>
          </a:p>
          <a:p>
            <a:r>
              <a:rPr lang="en-US" sz="2800" dirty="0" smtClean="0"/>
              <a:t>Both </a:t>
            </a:r>
            <a:r>
              <a:rPr lang="en-US" sz="2800" dirty="0"/>
              <a:t>sides dig TRENCHES and fight across a piece of </a:t>
            </a:r>
            <a:r>
              <a:rPr lang="en-US" sz="2800" dirty="0">
                <a:solidFill>
                  <a:srgbClr val="C00000"/>
                </a:solidFill>
              </a:rPr>
              <a:t>“NO MAN’S LAND” </a:t>
            </a:r>
            <a:r>
              <a:rPr lang="en-US" sz="2800" dirty="0"/>
              <a:t>	Which led to a STALEMATE for 4 years.</a:t>
            </a:r>
          </a:p>
          <a:p>
            <a:r>
              <a:rPr lang="en-US" sz="2800" dirty="0"/>
              <a:t>	</a:t>
            </a:r>
            <a:endParaRPr lang="en-US" sz="2800" dirty="0" smtClean="0"/>
          </a:p>
          <a:p>
            <a:r>
              <a:rPr lang="en-US" sz="2800" dirty="0" smtClean="0"/>
              <a:t>GERMANY </a:t>
            </a:r>
            <a:r>
              <a:rPr lang="en-US" sz="2800" dirty="0"/>
              <a:t>IS FORCED TO FIGHT THE WAR ON 2 FRONTS</a:t>
            </a:r>
          </a:p>
          <a:p>
            <a:r>
              <a:rPr lang="en-US" sz="2800" dirty="0"/>
              <a:t>			</a:t>
            </a:r>
            <a:r>
              <a:rPr lang="en-US" sz="2800" b="1" dirty="0"/>
              <a:t>EASTERN FRONT=RUSSIA</a:t>
            </a:r>
          </a:p>
          <a:p>
            <a:r>
              <a:rPr lang="en-US" sz="2800" b="1" dirty="0"/>
              <a:t>			WESTERN FRONT=FRANCE</a:t>
            </a:r>
          </a:p>
        </p:txBody>
      </p:sp>
      <p:sp>
        <p:nvSpPr>
          <p:cNvPr id="3" name="Title 1"/>
          <p:cNvSpPr txBox="1">
            <a:spLocks/>
          </p:cNvSpPr>
          <p:nvPr/>
        </p:nvSpPr>
        <p:spPr>
          <a:xfrm>
            <a:off x="2272885" y="90710"/>
            <a:ext cx="8911687" cy="791022"/>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mtClean="0"/>
              <a:t>CHARACTERISTICS OF WWI</a:t>
            </a:r>
            <a:endParaRPr lang="en-US" dirty="0"/>
          </a:p>
        </p:txBody>
      </p:sp>
    </p:spTree>
    <p:extLst>
      <p:ext uri="{BB962C8B-B14F-4D97-AF65-F5344CB8AC3E}">
        <p14:creationId xmlns:p14="http://schemas.microsoft.com/office/powerpoint/2010/main" val="1540535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4889" y="896414"/>
            <a:ext cx="8764138" cy="3570208"/>
          </a:xfrm>
          <a:prstGeom prst="rect">
            <a:avLst/>
          </a:prstGeom>
        </p:spPr>
        <p:txBody>
          <a:bodyPr wrap="square">
            <a:spAutoFit/>
          </a:bodyPr>
          <a:lstStyle/>
          <a:p>
            <a:r>
              <a:rPr lang="en-US" sz="4000" b="1" dirty="0"/>
              <a:t>WORLD WAR I</a:t>
            </a:r>
          </a:p>
          <a:p>
            <a:endParaRPr lang="en-US" dirty="0"/>
          </a:p>
          <a:p>
            <a:pPr lvl="1"/>
            <a:r>
              <a:rPr lang="en-US" sz="2800" dirty="0"/>
              <a:t>WHAT WERE THE CAUSES OF WORLD WAR I</a:t>
            </a:r>
          </a:p>
          <a:p>
            <a:pPr lvl="1"/>
            <a:endParaRPr lang="en-US" sz="2800" dirty="0"/>
          </a:p>
          <a:p>
            <a:pPr lvl="1"/>
            <a:r>
              <a:rPr lang="en-US" sz="2800" dirty="0"/>
              <a:t>M	-MILITARISM</a:t>
            </a:r>
          </a:p>
          <a:p>
            <a:pPr lvl="1"/>
            <a:r>
              <a:rPr lang="en-US" sz="2800" dirty="0"/>
              <a:t>A	-ALLIANCES</a:t>
            </a:r>
          </a:p>
          <a:p>
            <a:pPr lvl="1"/>
            <a:r>
              <a:rPr lang="en-US" sz="2800" dirty="0"/>
              <a:t>I	-IMPERALISM</a:t>
            </a:r>
          </a:p>
          <a:p>
            <a:pPr lvl="1"/>
            <a:r>
              <a:rPr lang="en-US" sz="2800" dirty="0"/>
              <a:t>N	-NATIONALISM</a:t>
            </a:r>
          </a:p>
        </p:txBody>
      </p:sp>
    </p:spTree>
    <p:extLst>
      <p:ext uri="{BB962C8B-B14F-4D97-AF65-F5344CB8AC3E}">
        <p14:creationId xmlns:p14="http://schemas.microsoft.com/office/powerpoint/2010/main" val="3369431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3032" y="99537"/>
            <a:ext cx="9699009" cy="6124754"/>
          </a:xfrm>
          <a:prstGeom prst="rect">
            <a:avLst/>
          </a:prstGeom>
        </p:spPr>
        <p:txBody>
          <a:bodyPr wrap="square">
            <a:spAutoFit/>
          </a:bodyPr>
          <a:lstStyle/>
          <a:p>
            <a:r>
              <a:rPr lang="en-US" sz="2800" b="1" dirty="0"/>
              <a:t>MILITARISM</a:t>
            </a:r>
            <a:r>
              <a:rPr lang="en-US" sz="2800" dirty="0"/>
              <a:t>-(glorification of military power) </a:t>
            </a:r>
          </a:p>
          <a:p>
            <a:r>
              <a:rPr lang="en-US" sz="2800" dirty="0"/>
              <a:t>The build up of strong armies and navies by the European nations</a:t>
            </a:r>
          </a:p>
          <a:p>
            <a:r>
              <a:rPr lang="en-US" sz="2800" dirty="0"/>
              <a:t>Safety would come from being stronger than your neighbor</a:t>
            </a:r>
          </a:p>
          <a:p>
            <a:r>
              <a:rPr lang="en-US" sz="2800" dirty="0"/>
              <a:t>Arms Race – a lot of money spent on arms -Germany is a war machine</a:t>
            </a:r>
          </a:p>
          <a:p>
            <a:endParaRPr lang="en-US" sz="2800" dirty="0"/>
          </a:p>
          <a:p>
            <a:r>
              <a:rPr lang="en-US" sz="2800" b="1" dirty="0"/>
              <a:t>ALLIANCES</a:t>
            </a:r>
            <a:r>
              <a:rPr lang="en-US" sz="2800" dirty="0"/>
              <a:t>-Agreements made between nations for protection and in the interest of common goals (Collective security by being protected by other countries who would stick up for them) Starting in the 1890’s two alliance systems emerge in Europe. Countries trying to maintain a </a:t>
            </a:r>
            <a:r>
              <a:rPr lang="en-US" sz="2800" b="1" dirty="0">
                <a:solidFill>
                  <a:srgbClr val="FF0000"/>
                </a:solidFill>
              </a:rPr>
              <a:t>balance of power</a:t>
            </a:r>
            <a:r>
              <a:rPr lang="en-US" sz="2800" dirty="0"/>
              <a:t>.</a:t>
            </a:r>
          </a:p>
        </p:txBody>
      </p:sp>
    </p:spTree>
    <p:extLst>
      <p:ext uri="{BB962C8B-B14F-4D97-AF65-F5344CB8AC3E}">
        <p14:creationId xmlns:p14="http://schemas.microsoft.com/office/powerpoint/2010/main" val="2323676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166" y="918402"/>
            <a:ext cx="10613410" cy="5262979"/>
          </a:xfrm>
          <a:prstGeom prst="rect">
            <a:avLst/>
          </a:prstGeom>
        </p:spPr>
        <p:txBody>
          <a:bodyPr wrap="square">
            <a:spAutoFit/>
          </a:bodyPr>
          <a:lstStyle/>
          <a:p>
            <a:r>
              <a:rPr lang="en-US" sz="2800" b="1" dirty="0"/>
              <a:t>1.</a:t>
            </a:r>
            <a:r>
              <a:rPr lang="en-US" sz="2800" dirty="0"/>
              <a:t>	TRIPLE ALLIANCE (</a:t>
            </a:r>
            <a:r>
              <a:rPr lang="en-US" sz="2800" b="1" dirty="0">
                <a:solidFill>
                  <a:srgbClr val="FF0000"/>
                </a:solidFill>
              </a:rPr>
              <a:t>CENTRAL POWERS</a:t>
            </a:r>
            <a:r>
              <a:rPr lang="en-US" sz="2800" dirty="0"/>
              <a:t>)</a:t>
            </a:r>
          </a:p>
          <a:p>
            <a:r>
              <a:rPr lang="en-US" sz="2800" dirty="0"/>
              <a:t>		-</a:t>
            </a:r>
            <a:r>
              <a:rPr lang="en-US" sz="2800" b="1" dirty="0"/>
              <a:t>GERMANY</a:t>
            </a:r>
          </a:p>
          <a:p>
            <a:r>
              <a:rPr lang="en-US" sz="2800" dirty="0"/>
              <a:t>		-</a:t>
            </a:r>
            <a:r>
              <a:rPr lang="en-US" sz="2800" b="1" dirty="0"/>
              <a:t>AUSTRIAN-HUNGARY</a:t>
            </a:r>
          </a:p>
          <a:p>
            <a:r>
              <a:rPr lang="en-US" sz="2800" dirty="0"/>
              <a:t>		-</a:t>
            </a:r>
            <a:r>
              <a:rPr lang="en-US" sz="2800" b="1" dirty="0"/>
              <a:t>ITALY</a:t>
            </a:r>
          </a:p>
          <a:p>
            <a:r>
              <a:rPr lang="en-US" sz="2800" dirty="0"/>
              <a:t>		OTHERS:  </a:t>
            </a:r>
            <a:r>
              <a:rPr lang="en-US" sz="2800" b="1" dirty="0"/>
              <a:t>TURKEY</a:t>
            </a:r>
            <a:r>
              <a:rPr lang="en-US" sz="2800" dirty="0"/>
              <a:t>, </a:t>
            </a:r>
            <a:r>
              <a:rPr lang="en-US" sz="2800" b="1" dirty="0"/>
              <a:t>BULGARIA</a:t>
            </a:r>
          </a:p>
          <a:p>
            <a:endParaRPr lang="en-US" sz="2800" dirty="0"/>
          </a:p>
          <a:p>
            <a:r>
              <a:rPr lang="en-US" sz="2800" b="1" dirty="0"/>
              <a:t>2.</a:t>
            </a:r>
            <a:r>
              <a:rPr lang="en-US" sz="2800" dirty="0"/>
              <a:t>	TRIPLE ENTENTE –Friendly understandings (</a:t>
            </a:r>
            <a:r>
              <a:rPr lang="en-US" sz="2800" b="1" dirty="0">
                <a:solidFill>
                  <a:srgbClr val="FF0000"/>
                </a:solidFill>
              </a:rPr>
              <a:t>ALLIED POWERS</a:t>
            </a:r>
            <a:r>
              <a:rPr lang="en-US" sz="2800" dirty="0"/>
              <a:t>)</a:t>
            </a:r>
          </a:p>
          <a:p>
            <a:r>
              <a:rPr lang="en-US" sz="2800" dirty="0"/>
              <a:t>		</a:t>
            </a:r>
            <a:r>
              <a:rPr lang="en-US" sz="2800" b="1" dirty="0"/>
              <a:t>-GREAT BRITAIN</a:t>
            </a:r>
          </a:p>
          <a:p>
            <a:r>
              <a:rPr lang="en-US" sz="2800" dirty="0"/>
              <a:t>		</a:t>
            </a:r>
            <a:r>
              <a:rPr lang="en-US" sz="2800" b="1" dirty="0"/>
              <a:t>-FRANCE</a:t>
            </a:r>
          </a:p>
          <a:p>
            <a:r>
              <a:rPr lang="en-US" sz="2800" dirty="0"/>
              <a:t>		</a:t>
            </a:r>
            <a:r>
              <a:rPr lang="en-US" sz="2800" b="1" dirty="0"/>
              <a:t>-RUSSIA</a:t>
            </a:r>
          </a:p>
          <a:p>
            <a:r>
              <a:rPr lang="en-US" sz="2800" dirty="0"/>
              <a:t>		OTHERS:  </a:t>
            </a:r>
            <a:r>
              <a:rPr lang="en-US" sz="2800" b="1" dirty="0"/>
              <a:t>ITALY</a:t>
            </a:r>
            <a:r>
              <a:rPr lang="en-US" sz="2800" dirty="0"/>
              <a:t> (switches 1914-does not honor alliance)</a:t>
            </a:r>
          </a:p>
          <a:p>
            <a:r>
              <a:rPr lang="en-US" sz="2800" dirty="0"/>
              <a:t>		                   </a:t>
            </a:r>
            <a:r>
              <a:rPr lang="en-US" sz="2800" dirty="0" smtClean="0"/>
              <a:t>United States joins </a:t>
            </a:r>
            <a:r>
              <a:rPr lang="en-US" sz="2800" dirty="0"/>
              <a:t>in 1917</a:t>
            </a:r>
          </a:p>
        </p:txBody>
      </p:sp>
      <p:sp>
        <p:nvSpPr>
          <p:cNvPr id="3" name="Rectangle 2"/>
          <p:cNvSpPr/>
          <p:nvPr/>
        </p:nvSpPr>
        <p:spPr>
          <a:xfrm>
            <a:off x="2997361" y="0"/>
            <a:ext cx="3448380" cy="830997"/>
          </a:xfrm>
          <a:prstGeom prst="rect">
            <a:avLst/>
          </a:prstGeom>
        </p:spPr>
        <p:txBody>
          <a:bodyPr wrap="none">
            <a:spAutoFit/>
          </a:bodyPr>
          <a:lstStyle/>
          <a:p>
            <a:r>
              <a:rPr lang="en-US" sz="4800" b="1" dirty="0" smtClean="0"/>
              <a:t>ALLIANCES</a:t>
            </a:r>
            <a:r>
              <a:rPr lang="en-US" dirty="0" smtClean="0"/>
              <a:t> </a:t>
            </a:r>
            <a:endParaRPr lang="en-US" dirty="0"/>
          </a:p>
        </p:txBody>
      </p:sp>
    </p:spTree>
    <p:extLst>
      <p:ext uri="{BB962C8B-B14F-4D97-AF65-F5344CB8AC3E}">
        <p14:creationId xmlns:p14="http://schemas.microsoft.com/office/powerpoint/2010/main" val="153699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0209" y="125730"/>
            <a:ext cx="6649871" cy="4893647"/>
          </a:xfrm>
          <a:prstGeom prst="rect">
            <a:avLst/>
          </a:prstGeom>
        </p:spPr>
        <p:txBody>
          <a:bodyPr wrap="square">
            <a:spAutoFit/>
          </a:bodyPr>
          <a:lstStyle/>
          <a:p>
            <a:r>
              <a:rPr lang="en-US" sz="3200" b="1" dirty="0"/>
              <a:t>IMPERALISM</a:t>
            </a:r>
            <a:r>
              <a:rPr lang="en-US" sz="2800" dirty="0"/>
              <a:t>-Imperial rivalries (Economic Rivalries</a:t>
            </a:r>
            <a:r>
              <a:rPr lang="en-US" sz="2800" dirty="0" smtClean="0"/>
              <a:t>)</a:t>
            </a:r>
          </a:p>
          <a:p>
            <a:endParaRPr lang="en-US" sz="2800" dirty="0"/>
          </a:p>
          <a:p>
            <a:r>
              <a:rPr lang="en-US" sz="2800" dirty="0"/>
              <a:t>Nations of Europe are competing for territories’ outside their borders in other parts of the world </a:t>
            </a:r>
            <a:endParaRPr lang="en-US" sz="2800" dirty="0" smtClean="0"/>
          </a:p>
          <a:p>
            <a:endParaRPr lang="en-US" sz="2800" dirty="0"/>
          </a:p>
          <a:p>
            <a:r>
              <a:rPr lang="en-US" sz="2800" dirty="0" smtClean="0"/>
              <a:t>(</a:t>
            </a:r>
            <a:r>
              <a:rPr lang="en-US" sz="2800" dirty="0"/>
              <a:t>Balkans) **Russia and Austria-Hungry become rivals for the Balkans –Foreign interest and desire for its own unified country (</a:t>
            </a:r>
            <a:r>
              <a:rPr lang="en-US" sz="2800" b="1" dirty="0">
                <a:solidFill>
                  <a:srgbClr val="FF0000"/>
                </a:solidFill>
              </a:rPr>
              <a:t>POWDER KEG</a:t>
            </a:r>
            <a:r>
              <a:rPr lang="en-US" sz="2800" dirty="0"/>
              <a:t>)</a:t>
            </a:r>
          </a:p>
        </p:txBody>
      </p:sp>
      <p:pic>
        <p:nvPicPr>
          <p:cNvPr id="3" name="Picture 2"/>
          <p:cNvPicPr>
            <a:picLocks noChangeAspect="1"/>
          </p:cNvPicPr>
          <p:nvPr/>
        </p:nvPicPr>
        <p:blipFill>
          <a:blip r:embed="rId2"/>
          <a:stretch>
            <a:fillRect/>
          </a:stretch>
        </p:blipFill>
        <p:spPr>
          <a:xfrm>
            <a:off x="453412" y="125730"/>
            <a:ext cx="4920190" cy="5101590"/>
          </a:xfrm>
          <a:prstGeom prst="rect">
            <a:avLst/>
          </a:prstGeom>
        </p:spPr>
      </p:pic>
    </p:spTree>
    <p:extLst>
      <p:ext uri="{BB962C8B-B14F-4D97-AF65-F5344CB8AC3E}">
        <p14:creationId xmlns:p14="http://schemas.microsoft.com/office/powerpoint/2010/main" val="282734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120" y="739714"/>
            <a:ext cx="5379720" cy="3385542"/>
          </a:xfrm>
          <a:prstGeom prst="rect">
            <a:avLst/>
          </a:prstGeom>
        </p:spPr>
        <p:txBody>
          <a:bodyPr wrap="square">
            <a:spAutoFit/>
          </a:bodyPr>
          <a:lstStyle/>
          <a:p>
            <a:r>
              <a:rPr lang="en-US" sz="2800" b="1" dirty="0" smtClean="0"/>
              <a:t>NATIONALISM-</a:t>
            </a:r>
            <a:r>
              <a:rPr lang="en-US" sz="2800" dirty="0" smtClean="0"/>
              <a:t> Having </a:t>
            </a:r>
            <a:r>
              <a:rPr lang="en-US" sz="2800" dirty="0"/>
              <a:t>pride and patriotic feelings for your nation </a:t>
            </a:r>
            <a:endParaRPr lang="en-US" sz="2800" dirty="0" smtClean="0"/>
          </a:p>
          <a:p>
            <a:endParaRPr lang="en-US" sz="2800" dirty="0"/>
          </a:p>
          <a:p>
            <a:r>
              <a:rPr lang="en-US" sz="2800" b="1" dirty="0"/>
              <a:t>SELF </a:t>
            </a:r>
            <a:r>
              <a:rPr lang="en-US" sz="2800" b="1" dirty="0" smtClean="0"/>
              <a:t>DETERMINISM–</a:t>
            </a:r>
            <a:r>
              <a:rPr lang="en-US" sz="2800" dirty="0" smtClean="0"/>
              <a:t>Wanting </a:t>
            </a:r>
            <a:r>
              <a:rPr lang="en-US" sz="2800" dirty="0"/>
              <a:t>to govern yourself and achieve what’s in your best interests </a:t>
            </a:r>
          </a:p>
          <a:p>
            <a:endParaRPr lang="en-US" dirty="0"/>
          </a:p>
        </p:txBody>
      </p:sp>
      <p:pic>
        <p:nvPicPr>
          <p:cNvPr id="3" name="Picture 2"/>
          <p:cNvPicPr>
            <a:picLocks noChangeAspect="1"/>
          </p:cNvPicPr>
          <p:nvPr/>
        </p:nvPicPr>
        <p:blipFill>
          <a:blip r:embed="rId2"/>
          <a:stretch>
            <a:fillRect/>
          </a:stretch>
        </p:blipFill>
        <p:spPr>
          <a:xfrm>
            <a:off x="260985" y="87230"/>
            <a:ext cx="6247485" cy="4690510"/>
          </a:xfrm>
          <a:prstGeom prst="rect">
            <a:avLst/>
          </a:prstGeom>
        </p:spPr>
      </p:pic>
      <p:sp>
        <p:nvSpPr>
          <p:cNvPr id="4" name="Rectangle 3"/>
          <p:cNvSpPr/>
          <p:nvPr/>
        </p:nvSpPr>
        <p:spPr>
          <a:xfrm>
            <a:off x="2065020" y="4864715"/>
            <a:ext cx="9448800" cy="1384995"/>
          </a:xfrm>
          <a:prstGeom prst="rect">
            <a:avLst/>
          </a:prstGeom>
        </p:spPr>
        <p:txBody>
          <a:bodyPr wrap="square">
            <a:spAutoFit/>
          </a:bodyPr>
          <a:lstStyle/>
          <a:p>
            <a:r>
              <a:rPr lang="en-US" sz="2800" dirty="0"/>
              <a:t>-Serbs and Slavic people of Eastern Europe wanted unity and independence –Pan Slavism </a:t>
            </a:r>
          </a:p>
          <a:p>
            <a:r>
              <a:rPr lang="en-US" sz="2800" dirty="0"/>
              <a:t>-Russia sees itself as “protector” of the Balkans</a:t>
            </a:r>
          </a:p>
        </p:txBody>
      </p:sp>
    </p:spTree>
    <p:extLst>
      <p:ext uri="{BB962C8B-B14F-4D97-AF65-F5344CB8AC3E}">
        <p14:creationId xmlns:p14="http://schemas.microsoft.com/office/powerpoint/2010/main" val="1547611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245" y="141646"/>
            <a:ext cx="8911687" cy="1280890"/>
          </a:xfrm>
        </p:spPr>
        <p:txBody>
          <a:bodyPr/>
          <a:lstStyle/>
          <a:p>
            <a:r>
              <a:rPr lang="en-US" sz="4000" b="1" dirty="0"/>
              <a:t>THE SPARK</a:t>
            </a:r>
            <a:r>
              <a:rPr lang="en-US" dirty="0"/>
              <a:t/>
            </a:r>
            <a:br>
              <a:rPr lang="en-US" dirty="0"/>
            </a:br>
            <a:endParaRPr lang="en-US" dirty="0"/>
          </a:p>
        </p:txBody>
      </p:sp>
      <p:sp>
        <p:nvSpPr>
          <p:cNvPr id="4" name="Rectangle 3"/>
          <p:cNvSpPr/>
          <p:nvPr/>
        </p:nvSpPr>
        <p:spPr>
          <a:xfrm>
            <a:off x="4137660" y="942320"/>
            <a:ext cx="7246620" cy="3108543"/>
          </a:xfrm>
          <a:prstGeom prst="rect">
            <a:avLst/>
          </a:prstGeom>
        </p:spPr>
        <p:txBody>
          <a:bodyPr wrap="square">
            <a:spAutoFit/>
          </a:bodyPr>
          <a:lstStyle/>
          <a:p>
            <a:r>
              <a:rPr lang="en-US" sz="2800" dirty="0" smtClean="0"/>
              <a:t>Immediate </a:t>
            </a:r>
            <a:r>
              <a:rPr lang="en-US" sz="2800" dirty="0"/>
              <a:t>cause in 1914, Austrian </a:t>
            </a:r>
            <a:r>
              <a:rPr lang="en-US" sz="2800" dirty="0">
                <a:solidFill>
                  <a:srgbClr val="FF0000"/>
                </a:solidFill>
              </a:rPr>
              <a:t>Archduke Franz Ferdinand</a:t>
            </a:r>
            <a:r>
              <a:rPr lang="en-US" sz="2800" dirty="0"/>
              <a:t> (heir to Austrian throne) and his wife were visiting Sarajevo, the capital of Bosnia and Herzegovina. Ferdinand and his wife are assassinated by a Serb (from the Balkans). </a:t>
            </a:r>
          </a:p>
        </p:txBody>
      </p:sp>
      <p:sp>
        <p:nvSpPr>
          <p:cNvPr id="5" name="Rectangle 4"/>
          <p:cNvSpPr/>
          <p:nvPr/>
        </p:nvSpPr>
        <p:spPr>
          <a:xfrm>
            <a:off x="1533745" y="5441612"/>
            <a:ext cx="9905276" cy="707886"/>
          </a:xfrm>
          <a:prstGeom prst="rect">
            <a:avLst/>
          </a:prstGeom>
        </p:spPr>
        <p:txBody>
          <a:bodyPr wrap="none">
            <a:spAutoFit/>
          </a:bodyPr>
          <a:lstStyle/>
          <a:p>
            <a:r>
              <a:rPr lang="en-US" sz="4000" b="1" dirty="0"/>
              <a:t>THE SPARK that set off the POWDER KEG.</a:t>
            </a:r>
          </a:p>
        </p:txBody>
      </p:sp>
      <p:pic>
        <p:nvPicPr>
          <p:cNvPr id="6" name="Picture 5"/>
          <p:cNvPicPr>
            <a:picLocks noChangeAspect="1"/>
          </p:cNvPicPr>
          <p:nvPr/>
        </p:nvPicPr>
        <p:blipFill>
          <a:blip r:embed="rId2"/>
          <a:stretch>
            <a:fillRect/>
          </a:stretch>
        </p:blipFill>
        <p:spPr>
          <a:xfrm>
            <a:off x="492728" y="942320"/>
            <a:ext cx="3277584" cy="4357182"/>
          </a:xfrm>
          <a:prstGeom prst="rect">
            <a:avLst/>
          </a:prstGeom>
        </p:spPr>
      </p:pic>
    </p:spTree>
    <p:extLst>
      <p:ext uri="{BB962C8B-B14F-4D97-AF65-F5344CB8AC3E}">
        <p14:creationId xmlns:p14="http://schemas.microsoft.com/office/powerpoint/2010/main" val="375429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9760" y="331738"/>
            <a:ext cx="10226040" cy="3970318"/>
          </a:xfrm>
          <a:prstGeom prst="rect">
            <a:avLst/>
          </a:prstGeom>
        </p:spPr>
        <p:txBody>
          <a:bodyPr wrap="square">
            <a:spAutoFit/>
          </a:bodyPr>
          <a:lstStyle/>
          <a:p>
            <a:r>
              <a:rPr lang="en-US" sz="2800" dirty="0"/>
              <a:t>Austria sent Serbia an ultimatum (final set of demands).</a:t>
            </a:r>
          </a:p>
          <a:p>
            <a:r>
              <a:rPr lang="en-US" sz="2800" dirty="0"/>
              <a:t>Kaiser William II was horrified at the assassination of a royal heir</a:t>
            </a:r>
            <a:r>
              <a:rPr lang="en-US" sz="2800" dirty="0" smtClean="0"/>
              <a:t>.</a:t>
            </a:r>
          </a:p>
          <a:p>
            <a:endParaRPr lang="en-US" sz="2800" dirty="0"/>
          </a:p>
          <a:p>
            <a:r>
              <a:rPr lang="en-US" sz="2800" dirty="0"/>
              <a:t>Kaiser William advised Austria to take a firm stand toward Serbia and assured Austria of German support. </a:t>
            </a:r>
            <a:endParaRPr lang="en-US" sz="2800" dirty="0" smtClean="0"/>
          </a:p>
          <a:p>
            <a:endParaRPr lang="en-US" sz="2800" dirty="0" smtClean="0"/>
          </a:p>
          <a:p>
            <a:r>
              <a:rPr lang="en-US" sz="2800" dirty="0" smtClean="0"/>
              <a:t>Thus</a:t>
            </a:r>
            <a:r>
              <a:rPr lang="en-US" sz="2800" dirty="0"/>
              <a:t>, instead of urging restraint, the Kaiser gave Austria a </a:t>
            </a:r>
            <a:r>
              <a:rPr lang="en-US" sz="2800" b="1" dirty="0">
                <a:solidFill>
                  <a:srgbClr val="FF0000"/>
                </a:solidFill>
              </a:rPr>
              <a:t>“BLANK </a:t>
            </a:r>
            <a:r>
              <a:rPr lang="en-US" sz="2800" b="1" dirty="0" smtClean="0">
                <a:solidFill>
                  <a:srgbClr val="FF0000"/>
                </a:solidFill>
              </a:rPr>
              <a:t>CHECK”</a:t>
            </a:r>
            <a:r>
              <a:rPr lang="en-US" sz="2800" dirty="0" smtClean="0"/>
              <a:t>.</a:t>
            </a:r>
            <a:endParaRPr lang="en-US" sz="2800" dirty="0"/>
          </a:p>
        </p:txBody>
      </p:sp>
      <p:pic>
        <p:nvPicPr>
          <p:cNvPr id="3" name="Picture 2"/>
          <p:cNvPicPr>
            <a:picLocks noChangeAspect="1"/>
          </p:cNvPicPr>
          <p:nvPr/>
        </p:nvPicPr>
        <p:blipFill>
          <a:blip r:embed="rId2"/>
          <a:stretch>
            <a:fillRect/>
          </a:stretch>
        </p:blipFill>
        <p:spPr>
          <a:xfrm>
            <a:off x="5090160" y="3852939"/>
            <a:ext cx="6568440" cy="3005061"/>
          </a:xfrm>
          <a:prstGeom prst="rect">
            <a:avLst/>
          </a:prstGeom>
        </p:spPr>
      </p:pic>
    </p:spTree>
    <p:extLst>
      <p:ext uri="{BB962C8B-B14F-4D97-AF65-F5344CB8AC3E}">
        <p14:creationId xmlns:p14="http://schemas.microsoft.com/office/powerpoint/2010/main" val="3202406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8940" y="0"/>
            <a:ext cx="9144000" cy="6858000"/>
          </a:xfrm>
          <a:prstGeom prst="rect">
            <a:avLst/>
          </a:prstGeom>
        </p:spPr>
      </p:pic>
      <p:sp>
        <p:nvSpPr>
          <p:cNvPr id="3" name="Explosion 1 2"/>
          <p:cNvSpPr/>
          <p:nvPr/>
        </p:nvSpPr>
        <p:spPr>
          <a:xfrm>
            <a:off x="9212580" y="4076700"/>
            <a:ext cx="800100" cy="822960"/>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920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357</TotalTime>
  <Words>556</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Times New Roman</vt:lpstr>
      <vt:lpstr>Wingdings 3</vt:lpstr>
      <vt:lpstr>Wisp</vt:lpstr>
      <vt:lpstr>WORLD WAR I </vt:lpstr>
      <vt:lpstr>PowerPoint Presentation</vt:lpstr>
      <vt:lpstr>PowerPoint Presentation</vt:lpstr>
      <vt:lpstr>PowerPoint Presentation</vt:lpstr>
      <vt:lpstr>PowerPoint Presentation</vt:lpstr>
      <vt:lpstr>PowerPoint Presentation</vt:lpstr>
      <vt:lpstr>THE SPARK </vt:lpstr>
      <vt:lpstr>PowerPoint Presentation</vt:lpstr>
      <vt:lpstr>PowerPoint Presentation</vt:lpstr>
      <vt:lpstr>PowerPoint Presentation</vt:lpstr>
      <vt:lpstr>PowerPoint Presentation</vt:lpstr>
      <vt:lpstr>CHAIN REACTION </vt:lpstr>
      <vt:lpstr>PowerPoint Presentation</vt:lpstr>
      <vt:lpstr>CHARACTERISTICS OF WWI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 </dc:title>
  <dc:creator>Ted R. Blanchard</dc:creator>
  <cp:lastModifiedBy>Ted R. Blanchard</cp:lastModifiedBy>
  <cp:revision>30</cp:revision>
  <dcterms:created xsi:type="dcterms:W3CDTF">2016-07-07T13:26:53Z</dcterms:created>
  <dcterms:modified xsi:type="dcterms:W3CDTF">2016-10-05T23:03:18Z</dcterms:modified>
</cp:coreProperties>
</file>